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 id="2147483732" r:id="rId5"/>
  </p:sldMasterIdLst>
  <p:notesMasterIdLst>
    <p:notesMasterId r:id="rId45"/>
  </p:notesMasterIdLst>
  <p:sldIdLst>
    <p:sldId id="284" r:id="rId6"/>
    <p:sldId id="266" r:id="rId7"/>
    <p:sldId id="265" r:id="rId8"/>
    <p:sldId id="257" r:id="rId9"/>
    <p:sldId id="292" r:id="rId10"/>
    <p:sldId id="285" r:id="rId11"/>
    <p:sldId id="260" r:id="rId12"/>
    <p:sldId id="286" r:id="rId13"/>
    <p:sldId id="295" r:id="rId14"/>
    <p:sldId id="296" r:id="rId15"/>
    <p:sldId id="297" r:id="rId16"/>
    <p:sldId id="298" r:id="rId17"/>
    <p:sldId id="299" r:id="rId18"/>
    <p:sldId id="311" r:id="rId19"/>
    <p:sldId id="312" r:id="rId20"/>
    <p:sldId id="300" r:id="rId21"/>
    <p:sldId id="287" r:id="rId22"/>
    <p:sldId id="302" r:id="rId23"/>
    <p:sldId id="293" r:id="rId24"/>
    <p:sldId id="267" r:id="rId25"/>
    <p:sldId id="303" r:id="rId26"/>
    <p:sldId id="304" r:id="rId27"/>
    <p:sldId id="305" r:id="rId28"/>
    <p:sldId id="282" r:id="rId29"/>
    <p:sldId id="281" r:id="rId30"/>
    <p:sldId id="308" r:id="rId31"/>
    <p:sldId id="310" r:id="rId32"/>
    <p:sldId id="306" r:id="rId33"/>
    <p:sldId id="307" r:id="rId34"/>
    <p:sldId id="315" r:id="rId35"/>
    <p:sldId id="316" r:id="rId36"/>
    <p:sldId id="288" r:id="rId37"/>
    <p:sldId id="314" r:id="rId38"/>
    <p:sldId id="270" r:id="rId39"/>
    <p:sldId id="271" r:id="rId40"/>
    <p:sldId id="313" r:id="rId41"/>
    <p:sldId id="291" r:id="rId42"/>
    <p:sldId id="290"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5C0B"/>
    <a:srgbClr val="0070C0"/>
    <a:srgbClr val="363954"/>
    <a:srgbClr val="D5451B"/>
    <a:srgbClr val="C05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01113-3391-C175-BA0D-C3371E7021A6}" v="1" dt="2025-06-04T23:53:35.738"/>
    <p1510:client id="{2C5A789D-D85D-CBB5-559A-3E953D53E09E}" v="22" dt="2025-06-04T23:32:44.110"/>
    <p1510:client id="{5D9F4C39-294E-E706-636A-6B4212ECE025}" v="41" dt="2025-06-04T08:55:12.687"/>
    <p1510:client id="{6BC603F3-0809-1D31-B97D-FAE496167057}" v="2" dt="2025-06-05T00:07:04.150"/>
    <p1510:client id="{EB75F163-2430-EC0A-3C9D-FB1D6CD085CD}" v="8" dt="2025-06-04T23:32:44.115"/>
    <p1510:client id="{F55D8998-E7C3-1946-8581-1FBDBD76B9BB}" v="76" dt="2025-06-04T22:31:42.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718"/>
  </p:normalViewPr>
  <p:slideViewPr>
    <p:cSldViewPr snapToGrid="0">
      <p:cViewPr varScale="1">
        <p:scale>
          <a:sx n="109" d="100"/>
          <a:sy n="109" d="100"/>
        </p:scale>
        <p:origin x="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a:t>DICE/F1</a:t>
            </a:r>
            <a:r>
              <a:rPr lang="en-US" baseline="0"/>
              <a:t> Scores (%)</a:t>
            </a:r>
            <a:endParaRPr lang="en-US"/>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Sheet1!$B$4</c:f>
              <c:strCache>
                <c:ptCount val="1"/>
                <c:pt idx="0">
                  <c:v>DICE</c:v>
                </c:pt>
              </c:strCache>
            </c:strRef>
          </c:tx>
          <c:spPr>
            <a:solidFill>
              <a:schemeClr val="accent1"/>
            </a:solidFill>
            <a:ln>
              <a:noFill/>
            </a:ln>
            <a:effectLst/>
          </c:spPr>
          <c:invertIfNegative val="0"/>
          <c:dLbls>
            <c:dLbl>
              <c:idx val="0"/>
              <c:tx>
                <c:rich>
                  <a:bodyPr/>
                  <a:lstStyle/>
                  <a:p>
                    <a:r>
                      <a:rPr lang="en-US"/>
                      <a:t>75.16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5D3-461A-9689-A19DBF67B6A9}"/>
                </c:ext>
              </c:extLst>
            </c:dLbl>
            <c:dLbl>
              <c:idx val="1"/>
              <c:tx>
                <c:rich>
                  <a:bodyPr/>
                  <a:lstStyle/>
                  <a:p>
                    <a:r>
                      <a:rPr lang="en-US"/>
                      <a:t>81.53</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5D3-461A-9689-A19DBF67B6A9}"/>
                </c:ext>
              </c:extLst>
            </c:dLbl>
            <c:dLbl>
              <c:idx val="2"/>
              <c:tx>
                <c:rich>
                  <a:bodyPr/>
                  <a:lstStyle/>
                  <a:p>
                    <a:r>
                      <a:rPr lang="en-US"/>
                      <a:t>86.00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5D3-461A-9689-A19DBF67B6A9}"/>
                </c:ext>
              </c:extLst>
            </c:dLbl>
            <c:dLbl>
              <c:idx val="3"/>
              <c:tx>
                <c:rich>
                  <a:bodyPr/>
                  <a:lstStyle/>
                  <a:p>
                    <a:r>
                      <a:rPr lang="en-US"/>
                      <a:t>72.84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5D3-461A-9689-A19DBF67B6A9}"/>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Sheet1!$C$3:$F$3</c:f>
              <c:strCache>
                <c:ptCount val="4"/>
                <c:pt idx="0">
                  <c:v>Mean</c:v>
                </c:pt>
                <c:pt idx="1">
                  <c:v>Median</c:v>
                </c:pt>
                <c:pt idx="2">
                  <c:v>Q1</c:v>
                </c:pt>
                <c:pt idx="3">
                  <c:v>Q3</c:v>
                </c:pt>
              </c:strCache>
            </c:strRef>
          </c:cat>
          <c:val>
            <c:numRef>
              <c:f>Sheet1!$C$4:$F$4</c:f>
              <c:numCache>
                <c:formatCode>0.00%</c:formatCode>
                <c:ptCount val="4"/>
                <c:pt idx="0">
                  <c:v>0.75525799999999998</c:v>
                </c:pt>
                <c:pt idx="1">
                  <c:v>0.82123900000000005</c:v>
                </c:pt>
                <c:pt idx="2">
                  <c:v>0.87641599999999997</c:v>
                </c:pt>
                <c:pt idx="3">
                  <c:v>0.73332600000000003</c:v>
                </c:pt>
              </c:numCache>
            </c:numRef>
          </c:val>
          <c:extLst>
            <c:ext xmlns:c16="http://schemas.microsoft.com/office/drawing/2014/chart" uri="{C3380CC4-5D6E-409C-BE32-E72D297353CC}">
              <c16:uniqueId val="{00000000-7B0A-4A04-A7C0-B05EE9D08B9E}"/>
            </c:ext>
          </c:extLst>
        </c:ser>
        <c:dLbls>
          <c:dLblPos val="inEnd"/>
          <c:showLegendKey val="0"/>
          <c:showVal val="1"/>
          <c:showCatName val="0"/>
          <c:showSerName val="0"/>
          <c:showPercent val="0"/>
          <c:showBubbleSize val="0"/>
        </c:dLbls>
        <c:gapWidth val="199"/>
        <c:axId val="4240032"/>
        <c:axId val="4216512"/>
      </c:barChart>
      <c:catAx>
        <c:axId val="424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cap="none" spc="0" normalizeH="0" baseline="0">
                <a:solidFill>
                  <a:schemeClr val="tx1">
                    <a:lumMod val="65000"/>
                    <a:lumOff val="35000"/>
                  </a:schemeClr>
                </a:solidFill>
                <a:latin typeface="+mn-lt"/>
                <a:ea typeface="+mn-ea"/>
                <a:cs typeface="+mn-cs"/>
              </a:defRPr>
            </a:pPr>
            <a:endParaRPr lang="en-US"/>
          </a:p>
        </c:txPr>
        <c:crossAx val="4216512"/>
        <c:crosses val="autoZero"/>
        <c:auto val="1"/>
        <c:lblAlgn val="ctr"/>
        <c:lblOffset val="100"/>
        <c:noMultiLvlLbl val="0"/>
      </c:catAx>
      <c:valAx>
        <c:axId val="42165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0032"/>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a:t>HD95</a:t>
            </a:r>
            <a:r>
              <a:rPr lang="en-US" baseline="0"/>
              <a:t> Scores</a:t>
            </a:r>
            <a:endParaRPr lang="en-US"/>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Sheet1!$B$5</c:f>
              <c:strCache>
                <c:ptCount val="1"/>
                <c:pt idx="0">
                  <c:v>HD95</c:v>
                </c:pt>
              </c:strCache>
            </c:strRef>
          </c:tx>
          <c:spPr>
            <a:solidFill>
              <a:schemeClr val="accent6">
                <a:lumMod val="75000"/>
              </a:schemeClr>
            </a:solidFill>
            <a:ln>
              <a:noFill/>
            </a:ln>
            <a:effectLst/>
          </c:spPr>
          <c:invertIfNegative val="0"/>
          <c:dLbls>
            <c:dLbl>
              <c:idx val="0"/>
              <c:tx>
                <c:rich>
                  <a:bodyPr/>
                  <a:lstStyle/>
                  <a:p>
                    <a:r>
                      <a:rPr lang="en-US"/>
                      <a:t>27.42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2F4-417B-ABDC-E2C6E79BA2D1}"/>
                </c:ext>
              </c:extLst>
            </c:dLbl>
            <c:dLbl>
              <c:idx val="1"/>
              <c:tx>
                <c:rich>
                  <a:bodyPr/>
                  <a:lstStyle/>
                  <a:p>
                    <a:r>
                      <a:rPr lang="en-US"/>
                      <a:t>8.00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2F4-417B-ABDC-E2C6E79BA2D1}"/>
                </c:ext>
              </c:extLst>
            </c:dLbl>
            <c:dLbl>
              <c:idx val="2"/>
              <c:tx>
                <c:rich>
                  <a:bodyPr/>
                  <a:lstStyle/>
                  <a:p>
                    <a:r>
                      <a:rPr lang="en-US"/>
                      <a:t>5.00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2F4-417B-ABDC-E2C6E79BA2D1}"/>
                </c:ext>
              </c:extLst>
            </c:dLbl>
            <c:dLbl>
              <c:idx val="3"/>
              <c:tx>
                <c:rich>
                  <a:bodyPr/>
                  <a:lstStyle/>
                  <a:p>
                    <a:r>
                      <a:rPr lang="en-US"/>
                      <a:t>16.86</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2F4-417B-ABDC-E2C6E79BA2D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Sheet1!$C$3:$F$3</c:f>
              <c:strCache>
                <c:ptCount val="4"/>
                <c:pt idx="0">
                  <c:v>Mean</c:v>
                </c:pt>
                <c:pt idx="1">
                  <c:v>Median</c:v>
                </c:pt>
                <c:pt idx="2">
                  <c:v>Q1</c:v>
                </c:pt>
                <c:pt idx="3">
                  <c:v>Q3</c:v>
                </c:pt>
              </c:strCache>
            </c:strRef>
          </c:cat>
          <c:val>
            <c:numRef>
              <c:f>Sheet1!$C$5:$F$5</c:f>
              <c:numCache>
                <c:formatCode>0.00</c:formatCode>
                <c:ptCount val="4"/>
                <c:pt idx="0">
                  <c:v>28.560500999999999</c:v>
                </c:pt>
                <c:pt idx="1">
                  <c:v>8</c:v>
                </c:pt>
                <c:pt idx="2">
                  <c:v>4.4721359999999999</c:v>
                </c:pt>
                <c:pt idx="3">
                  <c:v>17</c:v>
                </c:pt>
              </c:numCache>
            </c:numRef>
          </c:val>
          <c:extLst>
            <c:ext xmlns:c16="http://schemas.microsoft.com/office/drawing/2014/chart" uri="{C3380CC4-5D6E-409C-BE32-E72D297353CC}">
              <c16:uniqueId val="{00000000-7619-497D-BBAE-95C66B253E75}"/>
            </c:ext>
          </c:extLst>
        </c:ser>
        <c:dLbls>
          <c:dLblPos val="inEnd"/>
          <c:showLegendKey val="0"/>
          <c:showVal val="1"/>
          <c:showCatName val="0"/>
          <c:showSerName val="0"/>
          <c:showPercent val="0"/>
          <c:showBubbleSize val="0"/>
        </c:dLbls>
        <c:gapWidth val="199"/>
        <c:axId val="4240032"/>
        <c:axId val="4216512"/>
      </c:barChart>
      <c:catAx>
        <c:axId val="424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mn-lt"/>
                <a:ea typeface="+mn-ea"/>
                <a:cs typeface="+mn-cs"/>
              </a:defRPr>
            </a:pPr>
            <a:endParaRPr lang="en-US"/>
          </a:p>
        </c:txPr>
        <c:crossAx val="4216512"/>
        <c:crosses val="autoZero"/>
        <c:auto val="1"/>
        <c:lblAlgn val="ctr"/>
        <c:lblOffset val="100"/>
        <c:noMultiLvlLbl val="0"/>
      </c:catAx>
      <c:valAx>
        <c:axId val="42165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0032"/>
        <c:crosses val="autoZero"/>
        <c:crossBetween val="between"/>
      </c:valAx>
      <c:spPr>
        <a:noFill/>
        <a:ln>
          <a:noFill/>
        </a:ln>
        <a:effectLst/>
      </c:spPr>
    </c:plotArea>
    <c:plotVisOnly val="1"/>
    <c:dispBlanksAs val="gap"/>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F1 / DICE Score (%)</a:t>
            </a:r>
          </a:p>
        </c:rich>
      </c:tx>
      <c:overlay val="1"/>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218685158247422E-2"/>
          <c:y val="0.10054448131945917"/>
          <c:w val="0.88915448070746272"/>
          <c:h val="0.83165150323639492"/>
        </c:manualLayout>
      </c:layout>
      <c:barChart>
        <c:barDir val="col"/>
        <c:grouping val="clustered"/>
        <c:varyColors val="0"/>
        <c:ser>
          <c:idx val="0"/>
          <c:order val="0"/>
          <c:tx>
            <c:strRef>
              <c:f>Sheet3!$D$8</c:f>
              <c:strCache>
                <c:ptCount val="1"/>
                <c:pt idx="0">
                  <c:v>F1 (%)</c:v>
                </c:pt>
              </c:strCache>
            </c:strRef>
          </c:tx>
          <c:spPr>
            <a:solidFill>
              <a:srgbClr val="0070C0"/>
            </a:solidFill>
            <a:ln>
              <a:noFill/>
            </a:ln>
            <a:effectLst/>
          </c:spPr>
          <c:invertIfNegative val="0"/>
          <c:dPt>
            <c:idx val="0"/>
            <c:invertIfNegative val="0"/>
            <c:bubble3D val="0"/>
            <c:spPr>
              <a:solidFill>
                <a:srgbClr val="D5451B"/>
              </a:solidFill>
              <a:ln>
                <a:noFill/>
              </a:ln>
              <a:effectLst/>
            </c:spPr>
            <c:extLst>
              <c:ext xmlns:c16="http://schemas.microsoft.com/office/drawing/2014/chart" uri="{C3380CC4-5D6E-409C-BE32-E72D297353CC}">
                <c16:uniqueId val="{00000001-E2E2-4DDB-A84A-46EAF503D9CB}"/>
              </c:ext>
            </c:extLst>
          </c:dPt>
          <c:dLbls>
            <c:dLbl>
              <c:idx val="0"/>
              <c:tx>
                <c:rich>
                  <a:bodyPr/>
                  <a:lstStyle/>
                  <a:p>
                    <a:r>
                      <a:rPr lang="en-US"/>
                      <a:t>75.2</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E2E2-4DDB-A84A-46EAF503D9C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Sheet3!$C$9:$C$16</c:f>
              <c:strCache>
                <c:ptCount val="8"/>
                <c:pt idx="0">
                  <c:v>Hybrid ViT + UNET</c:v>
                </c:pt>
                <c:pt idx="1">
                  <c:v>FCN8s</c:v>
                </c:pt>
                <c:pt idx="2">
                  <c:v>PSPNet</c:v>
                </c:pt>
                <c:pt idx="3">
                  <c:v>Deeplabv3+</c:v>
                </c:pt>
                <c:pt idx="4">
                  <c:v>Swin-UNet</c:v>
                </c:pt>
                <c:pt idx="5">
                  <c:v>UNet</c:v>
                </c:pt>
                <c:pt idx="6">
                  <c:v>Attention UNet</c:v>
                </c:pt>
                <c:pt idx="7">
                  <c:v>EUNet</c:v>
                </c:pt>
              </c:strCache>
            </c:strRef>
          </c:cat>
          <c:val>
            <c:numRef>
              <c:f>Sheet3!$D$9:$D$16</c:f>
              <c:numCache>
                <c:formatCode>General</c:formatCode>
                <c:ptCount val="8"/>
                <c:pt idx="0" formatCode="0.0">
                  <c:v>75.525800000000004</c:v>
                </c:pt>
                <c:pt idx="1">
                  <c:v>78.3</c:v>
                </c:pt>
                <c:pt idx="2">
                  <c:v>84.7</c:v>
                </c:pt>
                <c:pt idx="3">
                  <c:v>84.6</c:v>
                </c:pt>
                <c:pt idx="4">
                  <c:v>89.4</c:v>
                </c:pt>
                <c:pt idx="5">
                  <c:v>91</c:v>
                </c:pt>
                <c:pt idx="6">
                  <c:v>92</c:v>
                </c:pt>
                <c:pt idx="7">
                  <c:v>93.6</c:v>
                </c:pt>
              </c:numCache>
            </c:numRef>
          </c:val>
          <c:extLst>
            <c:ext xmlns:c16="http://schemas.microsoft.com/office/drawing/2014/chart" uri="{C3380CC4-5D6E-409C-BE32-E72D297353CC}">
              <c16:uniqueId val="{00000000-E2E2-4DDB-A84A-46EAF503D9CB}"/>
            </c:ext>
          </c:extLst>
        </c:ser>
        <c:dLbls>
          <c:showLegendKey val="0"/>
          <c:showVal val="1"/>
          <c:showCatName val="0"/>
          <c:showSerName val="0"/>
          <c:showPercent val="0"/>
          <c:showBubbleSize val="0"/>
        </c:dLbls>
        <c:gapWidth val="46"/>
        <c:axId val="1974953728"/>
        <c:axId val="1974927712"/>
      </c:barChart>
      <c:catAx>
        <c:axId val="197495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74927712"/>
        <c:crosses val="autoZero"/>
        <c:auto val="1"/>
        <c:lblAlgn val="ctr"/>
        <c:lblOffset val="100"/>
        <c:noMultiLvlLbl val="0"/>
      </c:catAx>
      <c:valAx>
        <c:axId val="19749277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495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106F4D-35E8-42B9-BE8C-D04BAF537C3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D338A94-52B8-4CFF-833D-CFF52A903109}">
      <dgm:prSet custT="1"/>
      <dgm:spPr/>
      <dgm:t>
        <a:bodyPr/>
        <a:lstStyle/>
        <a:p>
          <a:r>
            <a:rPr lang="en-US" sz="2000">
              <a:solidFill>
                <a:schemeClr val="bg1"/>
              </a:solidFill>
            </a:rPr>
            <a:t>Source: Chinese GaoGen-7 satellite images</a:t>
          </a:r>
        </a:p>
      </dgm:t>
    </dgm:pt>
    <dgm:pt modelId="{B8AD08CE-8D1D-4D12-A4A2-E5F7E68A4E98}" type="parTrans" cxnId="{D898B4DE-61AB-4EE4-A6DE-68F17A29F9FC}">
      <dgm:prSet/>
      <dgm:spPr/>
      <dgm:t>
        <a:bodyPr/>
        <a:lstStyle/>
        <a:p>
          <a:endParaRPr lang="en-US" sz="1200">
            <a:solidFill>
              <a:schemeClr val="bg1"/>
            </a:solidFill>
          </a:endParaRPr>
        </a:p>
      </dgm:t>
    </dgm:pt>
    <dgm:pt modelId="{7AF76BB4-AFFB-4CA9-849F-544D7275360A}" type="sibTrans" cxnId="{D898B4DE-61AB-4EE4-A6DE-68F17A29F9FC}">
      <dgm:prSet/>
      <dgm:spPr/>
      <dgm:t>
        <a:bodyPr/>
        <a:lstStyle/>
        <a:p>
          <a:endParaRPr lang="en-US" sz="1200">
            <a:solidFill>
              <a:schemeClr val="bg1"/>
            </a:solidFill>
          </a:endParaRPr>
        </a:p>
      </dgm:t>
    </dgm:pt>
    <dgm:pt modelId="{951DA07D-89AD-4F16-B43E-BEE27ADB72EB}">
      <dgm:prSet custT="1"/>
      <dgm:spPr/>
      <dgm:t>
        <a:bodyPr/>
        <a:lstStyle/>
        <a:p>
          <a:r>
            <a:rPr lang="en-US" sz="2000">
              <a:solidFill>
                <a:schemeClr val="bg1"/>
              </a:solidFill>
            </a:rPr>
            <a:t>6 diverse cities across China                               (urban + rural)</a:t>
          </a:r>
        </a:p>
      </dgm:t>
    </dgm:pt>
    <dgm:pt modelId="{89559AAA-E01A-4EA7-8485-A00E3135222A}" type="parTrans" cxnId="{10230484-46D1-4CBF-9840-6E4F73884FD0}">
      <dgm:prSet/>
      <dgm:spPr/>
      <dgm:t>
        <a:bodyPr/>
        <a:lstStyle/>
        <a:p>
          <a:endParaRPr lang="en-US" sz="1200">
            <a:solidFill>
              <a:schemeClr val="bg1"/>
            </a:solidFill>
          </a:endParaRPr>
        </a:p>
      </dgm:t>
    </dgm:pt>
    <dgm:pt modelId="{FC309E78-20A2-4748-A071-F3D359D8D753}" type="sibTrans" cxnId="{10230484-46D1-4CBF-9840-6E4F73884FD0}">
      <dgm:prSet/>
      <dgm:spPr/>
      <dgm:t>
        <a:bodyPr/>
        <a:lstStyle/>
        <a:p>
          <a:endParaRPr lang="en-US" sz="1200">
            <a:solidFill>
              <a:schemeClr val="bg1"/>
            </a:solidFill>
          </a:endParaRPr>
        </a:p>
      </dgm:t>
    </dgm:pt>
    <dgm:pt modelId="{1062BE9E-D350-4947-A78A-5E0134F4E50D}">
      <dgm:prSet custT="1"/>
      <dgm:spPr/>
      <dgm:t>
        <a:bodyPr/>
        <a:lstStyle/>
        <a:p>
          <a:r>
            <a:rPr lang="en-US" sz="2000">
              <a:solidFill>
                <a:schemeClr val="bg1"/>
              </a:solidFill>
            </a:rPr>
            <a:t>5,175 image-label pairs, 170,015 buildings</a:t>
          </a:r>
        </a:p>
      </dgm:t>
    </dgm:pt>
    <dgm:pt modelId="{52B8C4F5-6D89-427D-AE53-57A1AD14C12E}" type="parTrans" cxnId="{8D17A276-1331-4B59-AFF5-6C29DDE9CAC5}">
      <dgm:prSet/>
      <dgm:spPr/>
      <dgm:t>
        <a:bodyPr/>
        <a:lstStyle/>
        <a:p>
          <a:endParaRPr lang="en-US" sz="1200">
            <a:solidFill>
              <a:schemeClr val="bg1"/>
            </a:solidFill>
          </a:endParaRPr>
        </a:p>
      </dgm:t>
    </dgm:pt>
    <dgm:pt modelId="{B3793A61-CCD2-4799-904C-DC500FFBA338}" type="sibTrans" cxnId="{8D17A276-1331-4B59-AFF5-6C29DDE9CAC5}">
      <dgm:prSet/>
      <dgm:spPr/>
      <dgm:t>
        <a:bodyPr/>
        <a:lstStyle/>
        <a:p>
          <a:endParaRPr lang="en-US" sz="1200">
            <a:solidFill>
              <a:schemeClr val="bg1"/>
            </a:solidFill>
          </a:endParaRPr>
        </a:p>
      </dgm:t>
    </dgm:pt>
    <dgm:pt modelId="{4C4DC999-C4EE-4588-A963-B559931198B8}">
      <dgm:prSet custT="1"/>
      <dgm:spPr/>
      <dgm:t>
        <a:bodyPr/>
        <a:lstStyle/>
        <a:p>
          <a:r>
            <a:rPr lang="en-US" sz="2000">
              <a:solidFill>
                <a:schemeClr val="bg1"/>
              </a:solidFill>
            </a:rPr>
            <a:t>Image size: 512×512 pixels</a:t>
          </a:r>
        </a:p>
      </dgm:t>
    </dgm:pt>
    <dgm:pt modelId="{87463A6D-DF28-4016-9E5D-4A76FA3C4BAC}" type="parTrans" cxnId="{1A5E51C7-2D63-4C98-9D9D-910189F5DCFA}">
      <dgm:prSet/>
      <dgm:spPr/>
      <dgm:t>
        <a:bodyPr/>
        <a:lstStyle/>
        <a:p>
          <a:endParaRPr lang="en-US" sz="1200">
            <a:solidFill>
              <a:schemeClr val="bg1"/>
            </a:solidFill>
          </a:endParaRPr>
        </a:p>
      </dgm:t>
    </dgm:pt>
    <dgm:pt modelId="{38053361-A5A6-4A57-AF50-C48A3C4A11C6}" type="sibTrans" cxnId="{1A5E51C7-2D63-4C98-9D9D-910189F5DCFA}">
      <dgm:prSet/>
      <dgm:spPr/>
      <dgm:t>
        <a:bodyPr/>
        <a:lstStyle/>
        <a:p>
          <a:endParaRPr lang="en-US" sz="1200">
            <a:solidFill>
              <a:schemeClr val="bg1"/>
            </a:solidFill>
          </a:endParaRPr>
        </a:p>
      </dgm:t>
    </dgm:pt>
    <dgm:pt modelId="{BE381962-C415-4525-83F0-2EA039D7CB9C}">
      <dgm:prSet custT="1"/>
      <dgm:spPr/>
      <dgm:t>
        <a:bodyPr/>
        <a:lstStyle/>
        <a:p>
          <a:r>
            <a:rPr lang="en-US" sz="2000">
              <a:solidFill>
                <a:schemeClr val="bg1"/>
              </a:solidFill>
            </a:rPr>
            <a:t>Feature: High-resolution, Ground-truth quality, Urban-rural diversity</a:t>
          </a:r>
        </a:p>
      </dgm:t>
    </dgm:pt>
    <dgm:pt modelId="{12B29F01-2489-411F-9032-D36A32D48AA8}" type="parTrans" cxnId="{F03F0787-7214-4FC6-B804-DEC6E3F82368}">
      <dgm:prSet/>
      <dgm:spPr/>
      <dgm:t>
        <a:bodyPr/>
        <a:lstStyle/>
        <a:p>
          <a:endParaRPr lang="en-US" sz="1200">
            <a:solidFill>
              <a:schemeClr val="bg1"/>
            </a:solidFill>
          </a:endParaRPr>
        </a:p>
      </dgm:t>
    </dgm:pt>
    <dgm:pt modelId="{6724C4A9-7B02-4B49-8BC0-0655B0B94F40}" type="sibTrans" cxnId="{F03F0787-7214-4FC6-B804-DEC6E3F82368}">
      <dgm:prSet/>
      <dgm:spPr/>
      <dgm:t>
        <a:bodyPr/>
        <a:lstStyle/>
        <a:p>
          <a:endParaRPr lang="en-US" sz="1200">
            <a:solidFill>
              <a:schemeClr val="bg1"/>
            </a:solidFill>
          </a:endParaRPr>
        </a:p>
      </dgm:t>
    </dgm:pt>
    <dgm:pt modelId="{8B587CEE-2122-497A-AFA2-D5D91F398DBE}">
      <dgm:prSet custT="1"/>
      <dgm:spPr/>
      <dgm:t>
        <a:bodyPr/>
        <a:lstStyle/>
        <a:p>
          <a:pPr>
            <a:buNone/>
          </a:pPr>
          <a:r>
            <a:rPr lang="en-US" sz="2000" b="0" i="0">
              <a:solidFill>
                <a:schemeClr val="bg1"/>
              </a:solidFill>
            </a:rPr>
            <a:t>84.8% of the buildings in urban areas and  15.2% in rural areas.</a:t>
          </a:r>
          <a:endParaRPr lang="en-US" sz="2000">
            <a:solidFill>
              <a:schemeClr val="bg1"/>
            </a:solidFill>
          </a:endParaRPr>
        </a:p>
      </dgm:t>
    </dgm:pt>
    <dgm:pt modelId="{E910C7F2-36DC-4AE1-935B-B7A34713E131}" type="parTrans" cxnId="{EF281681-B01C-4D95-A569-8ED685D78B9F}">
      <dgm:prSet/>
      <dgm:spPr/>
      <dgm:t>
        <a:bodyPr/>
        <a:lstStyle/>
        <a:p>
          <a:endParaRPr lang="en-US" sz="1800"/>
        </a:p>
      </dgm:t>
    </dgm:pt>
    <dgm:pt modelId="{652BA139-8922-4C19-A0D9-E76DD0EF4725}" type="sibTrans" cxnId="{EF281681-B01C-4D95-A569-8ED685D78B9F}">
      <dgm:prSet/>
      <dgm:spPr/>
      <dgm:t>
        <a:bodyPr/>
        <a:lstStyle/>
        <a:p>
          <a:endParaRPr lang="en-US" sz="1800"/>
        </a:p>
      </dgm:t>
    </dgm:pt>
    <dgm:pt modelId="{F17556EE-058D-492F-ADF9-80FBEB728735}">
      <dgm:prSet custT="1"/>
      <dgm:spPr/>
      <dgm:t>
        <a:bodyPr/>
        <a:lstStyle/>
        <a:p>
          <a:pPr>
            <a:buNone/>
          </a:pPr>
          <a:r>
            <a:rPr lang="en-US" sz="2000" b="0" i="0">
              <a:solidFill>
                <a:schemeClr val="bg1"/>
              </a:solidFill>
            </a:rPr>
            <a:t>Chongqing, Guangzhou, Lanzhou, Ningbo, Shenzhen, Tianjin</a:t>
          </a:r>
          <a:endParaRPr lang="en-US" sz="2000">
            <a:solidFill>
              <a:schemeClr val="bg1"/>
            </a:solidFill>
          </a:endParaRPr>
        </a:p>
      </dgm:t>
    </dgm:pt>
    <dgm:pt modelId="{CDD86A8F-BF05-40E2-B026-0FE47BB41FEE}" type="parTrans" cxnId="{EC5036E2-8C05-4A18-8449-F380EC83F7FA}">
      <dgm:prSet/>
      <dgm:spPr/>
      <dgm:t>
        <a:bodyPr/>
        <a:lstStyle/>
        <a:p>
          <a:endParaRPr lang="en-US" sz="1800"/>
        </a:p>
      </dgm:t>
    </dgm:pt>
    <dgm:pt modelId="{94518E83-25DF-4CD8-A161-D766291BB9B4}" type="sibTrans" cxnId="{EC5036E2-8C05-4A18-8449-F380EC83F7FA}">
      <dgm:prSet/>
      <dgm:spPr/>
      <dgm:t>
        <a:bodyPr/>
        <a:lstStyle/>
        <a:p>
          <a:endParaRPr lang="en-US" sz="1800"/>
        </a:p>
      </dgm:t>
    </dgm:pt>
    <dgm:pt modelId="{4D993572-76DE-4E2B-802D-DFB5B3DB29AD}" type="pres">
      <dgm:prSet presAssocID="{8E106F4D-35E8-42B9-BE8C-D04BAF537C3A}" presName="vert0" presStyleCnt="0">
        <dgm:presLayoutVars>
          <dgm:dir/>
          <dgm:animOne val="branch"/>
          <dgm:animLvl val="lvl"/>
        </dgm:presLayoutVars>
      </dgm:prSet>
      <dgm:spPr/>
    </dgm:pt>
    <dgm:pt modelId="{D6408D1E-D895-4DB5-953E-34557DACF137}" type="pres">
      <dgm:prSet presAssocID="{8D338A94-52B8-4CFF-833D-CFF52A903109}" presName="thickLine" presStyleLbl="alignNode1" presStyleIdx="0" presStyleCnt="7"/>
      <dgm:spPr/>
    </dgm:pt>
    <dgm:pt modelId="{7F0D4423-3C8E-4801-BE1B-7B1C49E97DCD}" type="pres">
      <dgm:prSet presAssocID="{8D338A94-52B8-4CFF-833D-CFF52A903109}" presName="horz1" presStyleCnt="0"/>
      <dgm:spPr/>
    </dgm:pt>
    <dgm:pt modelId="{950D0020-A84F-4D30-A9E3-7DF54CE0C7A4}" type="pres">
      <dgm:prSet presAssocID="{8D338A94-52B8-4CFF-833D-CFF52A903109}" presName="tx1" presStyleLbl="revTx" presStyleIdx="0" presStyleCnt="7"/>
      <dgm:spPr/>
    </dgm:pt>
    <dgm:pt modelId="{DBD41206-E5C1-40CF-A570-7949831E0C56}" type="pres">
      <dgm:prSet presAssocID="{8D338A94-52B8-4CFF-833D-CFF52A903109}" presName="vert1" presStyleCnt="0"/>
      <dgm:spPr/>
    </dgm:pt>
    <dgm:pt modelId="{EE12B3A7-D6DC-4885-820E-7EBFB7CC96F2}" type="pres">
      <dgm:prSet presAssocID="{951DA07D-89AD-4F16-B43E-BEE27ADB72EB}" presName="thickLine" presStyleLbl="alignNode1" presStyleIdx="1" presStyleCnt="7"/>
      <dgm:spPr/>
    </dgm:pt>
    <dgm:pt modelId="{43757A67-EFB1-4058-8933-29B1CDF3B70B}" type="pres">
      <dgm:prSet presAssocID="{951DA07D-89AD-4F16-B43E-BEE27ADB72EB}" presName="horz1" presStyleCnt="0"/>
      <dgm:spPr/>
    </dgm:pt>
    <dgm:pt modelId="{4825E4DE-576A-40C9-AE8B-D8F6F074C294}" type="pres">
      <dgm:prSet presAssocID="{951DA07D-89AD-4F16-B43E-BEE27ADB72EB}" presName="tx1" presStyleLbl="revTx" presStyleIdx="1" presStyleCnt="7"/>
      <dgm:spPr/>
    </dgm:pt>
    <dgm:pt modelId="{97764685-0258-4734-BE68-F683E0E5F385}" type="pres">
      <dgm:prSet presAssocID="{951DA07D-89AD-4F16-B43E-BEE27ADB72EB}" presName="vert1" presStyleCnt="0"/>
      <dgm:spPr/>
    </dgm:pt>
    <dgm:pt modelId="{D3AF9D8A-609E-48CA-A891-26C0E7B77F7B}" type="pres">
      <dgm:prSet presAssocID="{F17556EE-058D-492F-ADF9-80FBEB728735}" presName="thickLine" presStyleLbl="alignNode1" presStyleIdx="2" presStyleCnt="7"/>
      <dgm:spPr/>
    </dgm:pt>
    <dgm:pt modelId="{534F85CA-0D16-47BD-88BF-155F3C17C79F}" type="pres">
      <dgm:prSet presAssocID="{F17556EE-058D-492F-ADF9-80FBEB728735}" presName="horz1" presStyleCnt="0"/>
      <dgm:spPr/>
    </dgm:pt>
    <dgm:pt modelId="{175E5BA5-3B14-4ACE-893F-74419E380F99}" type="pres">
      <dgm:prSet presAssocID="{F17556EE-058D-492F-ADF9-80FBEB728735}" presName="tx1" presStyleLbl="revTx" presStyleIdx="2" presStyleCnt="7"/>
      <dgm:spPr/>
    </dgm:pt>
    <dgm:pt modelId="{C73AA986-882D-4E1E-AD61-30090AC375B6}" type="pres">
      <dgm:prSet presAssocID="{F17556EE-058D-492F-ADF9-80FBEB728735}" presName="vert1" presStyleCnt="0"/>
      <dgm:spPr/>
    </dgm:pt>
    <dgm:pt modelId="{E93D9AE5-055F-4543-A394-B2325FCEF00E}" type="pres">
      <dgm:prSet presAssocID="{8B587CEE-2122-497A-AFA2-D5D91F398DBE}" presName="thickLine" presStyleLbl="alignNode1" presStyleIdx="3" presStyleCnt="7"/>
      <dgm:spPr/>
    </dgm:pt>
    <dgm:pt modelId="{13E453EC-CCFF-47E3-945F-AA5E87FCB914}" type="pres">
      <dgm:prSet presAssocID="{8B587CEE-2122-497A-AFA2-D5D91F398DBE}" presName="horz1" presStyleCnt="0"/>
      <dgm:spPr/>
    </dgm:pt>
    <dgm:pt modelId="{8B6C6066-6CF5-4216-BAA4-AC25CC2A9A79}" type="pres">
      <dgm:prSet presAssocID="{8B587CEE-2122-497A-AFA2-D5D91F398DBE}" presName="tx1" presStyleLbl="revTx" presStyleIdx="3" presStyleCnt="7"/>
      <dgm:spPr/>
    </dgm:pt>
    <dgm:pt modelId="{A20E8459-031C-43B7-8CF7-31B7E3438647}" type="pres">
      <dgm:prSet presAssocID="{8B587CEE-2122-497A-AFA2-D5D91F398DBE}" presName="vert1" presStyleCnt="0"/>
      <dgm:spPr/>
    </dgm:pt>
    <dgm:pt modelId="{B4A4C749-B2E7-4D7E-8AEB-E187F6E672BB}" type="pres">
      <dgm:prSet presAssocID="{1062BE9E-D350-4947-A78A-5E0134F4E50D}" presName="thickLine" presStyleLbl="alignNode1" presStyleIdx="4" presStyleCnt="7"/>
      <dgm:spPr/>
    </dgm:pt>
    <dgm:pt modelId="{3CC6BA54-C377-476E-9EBC-74497EE01709}" type="pres">
      <dgm:prSet presAssocID="{1062BE9E-D350-4947-A78A-5E0134F4E50D}" presName="horz1" presStyleCnt="0"/>
      <dgm:spPr/>
    </dgm:pt>
    <dgm:pt modelId="{2496EF68-86DC-4303-A009-A30F2996C4E3}" type="pres">
      <dgm:prSet presAssocID="{1062BE9E-D350-4947-A78A-5E0134F4E50D}" presName="tx1" presStyleLbl="revTx" presStyleIdx="4" presStyleCnt="7"/>
      <dgm:spPr/>
    </dgm:pt>
    <dgm:pt modelId="{FB9BA7A0-22D9-42B2-B3F8-811A124A11A9}" type="pres">
      <dgm:prSet presAssocID="{1062BE9E-D350-4947-A78A-5E0134F4E50D}" presName="vert1" presStyleCnt="0"/>
      <dgm:spPr/>
    </dgm:pt>
    <dgm:pt modelId="{A2BA61C4-ED2F-47C3-B221-D9BAEA4B0B7B}" type="pres">
      <dgm:prSet presAssocID="{4C4DC999-C4EE-4588-A963-B559931198B8}" presName="thickLine" presStyleLbl="alignNode1" presStyleIdx="5" presStyleCnt="7"/>
      <dgm:spPr/>
    </dgm:pt>
    <dgm:pt modelId="{3074DE3B-F784-40BE-8F9A-130BBF1587C8}" type="pres">
      <dgm:prSet presAssocID="{4C4DC999-C4EE-4588-A963-B559931198B8}" presName="horz1" presStyleCnt="0"/>
      <dgm:spPr/>
    </dgm:pt>
    <dgm:pt modelId="{088FCBEA-4A23-46AB-B7DB-0DE155215689}" type="pres">
      <dgm:prSet presAssocID="{4C4DC999-C4EE-4588-A963-B559931198B8}" presName="tx1" presStyleLbl="revTx" presStyleIdx="5" presStyleCnt="7"/>
      <dgm:spPr/>
    </dgm:pt>
    <dgm:pt modelId="{E5EF8804-1676-4152-99DC-BD35E414EEE4}" type="pres">
      <dgm:prSet presAssocID="{4C4DC999-C4EE-4588-A963-B559931198B8}" presName="vert1" presStyleCnt="0"/>
      <dgm:spPr/>
    </dgm:pt>
    <dgm:pt modelId="{4E286006-3B57-40F8-870B-A283443CD29C}" type="pres">
      <dgm:prSet presAssocID="{BE381962-C415-4525-83F0-2EA039D7CB9C}" presName="thickLine" presStyleLbl="alignNode1" presStyleIdx="6" presStyleCnt="7"/>
      <dgm:spPr/>
    </dgm:pt>
    <dgm:pt modelId="{E14A4690-28DE-4DC5-8DA7-4C71EE26DABC}" type="pres">
      <dgm:prSet presAssocID="{BE381962-C415-4525-83F0-2EA039D7CB9C}" presName="horz1" presStyleCnt="0"/>
      <dgm:spPr/>
    </dgm:pt>
    <dgm:pt modelId="{0436FD05-9101-4FE0-86A7-B34E9C209ED7}" type="pres">
      <dgm:prSet presAssocID="{BE381962-C415-4525-83F0-2EA039D7CB9C}" presName="tx1" presStyleLbl="revTx" presStyleIdx="6" presStyleCnt="7"/>
      <dgm:spPr/>
    </dgm:pt>
    <dgm:pt modelId="{FE0BA79D-3BFA-4A4E-A616-09BC1C2B10EF}" type="pres">
      <dgm:prSet presAssocID="{BE381962-C415-4525-83F0-2EA039D7CB9C}" presName="vert1" presStyleCnt="0"/>
      <dgm:spPr/>
    </dgm:pt>
  </dgm:ptLst>
  <dgm:cxnLst>
    <dgm:cxn modelId="{5C8FCB20-5C25-4829-80A5-88DC2E8A5D4A}" type="presOf" srcId="{8E106F4D-35E8-42B9-BE8C-D04BAF537C3A}" destId="{4D993572-76DE-4E2B-802D-DFB5B3DB29AD}" srcOrd="0" destOrd="0" presId="urn:microsoft.com/office/officeart/2008/layout/LinedList"/>
    <dgm:cxn modelId="{8D17A276-1331-4B59-AFF5-6C29DDE9CAC5}" srcId="{8E106F4D-35E8-42B9-BE8C-D04BAF537C3A}" destId="{1062BE9E-D350-4947-A78A-5E0134F4E50D}" srcOrd="4" destOrd="0" parTransId="{52B8C4F5-6D89-427D-AE53-57A1AD14C12E}" sibTransId="{B3793A61-CCD2-4799-904C-DC500FFBA338}"/>
    <dgm:cxn modelId="{EF281681-B01C-4D95-A569-8ED685D78B9F}" srcId="{8E106F4D-35E8-42B9-BE8C-D04BAF537C3A}" destId="{8B587CEE-2122-497A-AFA2-D5D91F398DBE}" srcOrd="3" destOrd="0" parTransId="{E910C7F2-36DC-4AE1-935B-B7A34713E131}" sibTransId="{652BA139-8922-4C19-A0D9-E76DD0EF4725}"/>
    <dgm:cxn modelId="{10230484-46D1-4CBF-9840-6E4F73884FD0}" srcId="{8E106F4D-35E8-42B9-BE8C-D04BAF537C3A}" destId="{951DA07D-89AD-4F16-B43E-BEE27ADB72EB}" srcOrd="1" destOrd="0" parTransId="{89559AAA-E01A-4EA7-8485-A00E3135222A}" sibTransId="{FC309E78-20A2-4748-A071-F3D359D8D753}"/>
    <dgm:cxn modelId="{F03F0787-7214-4FC6-B804-DEC6E3F82368}" srcId="{8E106F4D-35E8-42B9-BE8C-D04BAF537C3A}" destId="{BE381962-C415-4525-83F0-2EA039D7CB9C}" srcOrd="6" destOrd="0" parTransId="{12B29F01-2489-411F-9032-D36A32D48AA8}" sibTransId="{6724C4A9-7B02-4B49-8BC0-0655B0B94F40}"/>
    <dgm:cxn modelId="{D555E39B-1621-4542-83F7-3A0D4D912C1A}" type="presOf" srcId="{BE381962-C415-4525-83F0-2EA039D7CB9C}" destId="{0436FD05-9101-4FE0-86A7-B34E9C209ED7}" srcOrd="0" destOrd="0" presId="urn:microsoft.com/office/officeart/2008/layout/LinedList"/>
    <dgm:cxn modelId="{22EA649D-7C8E-46D9-BE72-3B15A00DCE15}" type="presOf" srcId="{F17556EE-058D-492F-ADF9-80FBEB728735}" destId="{175E5BA5-3B14-4ACE-893F-74419E380F99}" srcOrd="0" destOrd="0" presId="urn:microsoft.com/office/officeart/2008/layout/LinedList"/>
    <dgm:cxn modelId="{B6B349A6-C6AB-494D-8702-0B40AFE9FE1B}" type="presOf" srcId="{4C4DC999-C4EE-4588-A963-B559931198B8}" destId="{088FCBEA-4A23-46AB-B7DB-0DE155215689}" srcOrd="0" destOrd="0" presId="urn:microsoft.com/office/officeart/2008/layout/LinedList"/>
    <dgm:cxn modelId="{1A5E51C7-2D63-4C98-9D9D-910189F5DCFA}" srcId="{8E106F4D-35E8-42B9-BE8C-D04BAF537C3A}" destId="{4C4DC999-C4EE-4588-A963-B559931198B8}" srcOrd="5" destOrd="0" parTransId="{87463A6D-DF28-4016-9E5D-4A76FA3C4BAC}" sibTransId="{38053361-A5A6-4A57-AF50-C48A3C4A11C6}"/>
    <dgm:cxn modelId="{D898B4DE-61AB-4EE4-A6DE-68F17A29F9FC}" srcId="{8E106F4D-35E8-42B9-BE8C-D04BAF537C3A}" destId="{8D338A94-52B8-4CFF-833D-CFF52A903109}" srcOrd="0" destOrd="0" parTransId="{B8AD08CE-8D1D-4D12-A4A2-E5F7E68A4E98}" sibTransId="{7AF76BB4-AFFB-4CA9-849F-544D7275360A}"/>
    <dgm:cxn modelId="{EC5036E2-8C05-4A18-8449-F380EC83F7FA}" srcId="{8E106F4D-35E8-42B9-BE8C-D04BAF537C3A}" destId="{F17556EE-058D-492F-ADF9-80FBEB728735}" srcOrd="2" destOrd="0" parTransId="{CDD86A8F-BF05-40E2-B026-0FE47BB41FEE}" sibTransId="{94518E83-25DF-4CD8-A161-D766291BB9B4}"/>
    <dgm:cxn modelId="{4040D5E2-910F-4D28-B8E9-F15AD7C7AD72}" type="presOf" srcId="{8B587CEE-2122-497A-AFA2-D5D91F398DBE}" destId="{8B6C6066-6CF5-4216-BAA4-AC25CC2A9A79}" srcOrd="0" destOrd="0" presId="urn:microsoft.com/office/officeart/2008/layout/LinedList"/>
    <dgm:cxn modelId="{BBDDEEE8-271E-4E14-9AD5-068BAD87DD97}" type="presOf" srcId="{1062BE9E-D350-4947-A78A-5E0134F4E50D}" destId="{2496EF68-86DC-4303-A009-A30F2996C4E3}" srcOrd="0" destOrd="0" presId="urn:microsoft.com/office/officeart/2008/layout/LinedList"/>
    <dgm:cxn modelId="{E7FCCFEF-35CC-4A7D-A2AD-363528C76694}" type="presOf" srcId="{8D338A94-52B8-4CFF-833D-CFF52A903109}" destId="{950D0020-A84F-4D30-A9E3-7DF54CE0C7A4}" srcOrd="0" destOrd="0" presId="urn:microsoft.com/office/officeart/2008/layout/LinedList"/>
    <dgm:cxn modelId="{1073EEF4-98B3-46A7-8DF0-6465DFD33FE0}" type="presOf" srcId="{951DA07D-89AD-4F16-B43E-BEE27ADB72EB}" destId="{4825E4DE-576A-40C9-AE8B-D8F6F074C294}" srcOrd="0" destOrd="0" presId="urn:microsoft.com/office/officeart/2008/layout/LinedList"/>
    <dgm:cxn modelId="{729D5A2B-2478-473C-8982-8152FF97EC4C}" type="presParOf" srcId="{4D993572-76DE-4E2B-802D-DFB5B3DB29AD}" destId="{D6408D1E-D895-4DB5-953E-34557DACF137}" srcOrd="0" destOrd="0" presId="urn:microsoft.com/office/officeart/2008/layout/LinedList"/>
    <dgm:cxn modelId="{82310B66-D3A2-452F-8EB1-CEF6988FF2DC}" type="presParOf" srcId="{4D993572-76DE-4E2B-802D-DFB5B3DB29AD}" destId="{7F0D4423-3C8E-4801-BE1B-7B1C49E97DCD}" srcOrd="1" destOrd="0" presId="urn:microsoft.com/office/officeart/2008/layout/LinedList"/>
    <dgm:cxn modelId="{2FCC1109-7422-4E96-B338-002F7B1C77EF}" type="presParOf" srcId="{7F0D4423-3C8E-4801-BE1B-7B1C49E97DCD}" destId="{950D0020-A84F-4D30-A9E3-7DF54CE0C7A4}" srcOrd="0" destOrd="0" presId="urn:microsoft.com/office/officeart/2008/layout/LinedList"/>
    <dgm:cxn modelId="{D96F9055-A1C8-40C0-8956-B5A9AF957C92}" type="presParOf" srcId="{7F0D4423-3C8E-4801-BE1B-7B1C49E97DCD}" destId="{DBD41206-E5C1-40CF-A570-7949831E0C56}" srcOrd="1" destOrd="0" presId="urn:microsoft.com/office/officeart/2008/layout/LinedList"/>
    <dgm:cxn modelId="{8BE9534F-88A0-4D91-A215-92820619B664}" type="presParOf" srcId="{4D993572-76DE-4E2B-802D-DFB5B3DB29AD}" destId="{EE12B3A7-D6DC-4885-820E-7EBFB7CC96F2}" srcOrd="2" destOrd="0" presId="urn:microsoft.com/office/officeart/2008/layout/LinedList"/>
    <dgm:cxn modelId="{FF24295A-CE97-4F6F-BBA9-864E690FC809}" type="presParOf" srcId="{4D993572-76DE-4E2B-802D-DFB5B3DB29AD}" destId="{43757A67-EFB1-4058-8933-29B1CDF3B70B}" srcOrd="3" destOrd="0" presId="urn:microsoft.com/office/officeart/2008/layout/LinedList"/>
    <dgm:cxn modelId="{BD27339D-9BDD-413F-9686-11084932B4BA}" type="presParOf" srcId="{43757A67-EFB1-4058-8933-29B1CDF3B70B}" destId="{4825E4DE-576A-40C9-AE8B-D8F6F074C294}" srcOrd="0" destOrd="0" presId="urn:microsoft.com/office/officeart/2008/layout/LinedList"/>
    <dgm:cxn modelId="{573D00B5-E380-4583-A6A2-392D0C7C09DA}" type="presParOf" srcId="{43757A67-EFB1-4058-8933-29B1CDF3B70B}" destId="{97764685-0258-4734-BE68-F683E0E5F385}" srcOrd="1" destOrd="0" presId="urn:microsoft.com/office/officeart/2008/layout/LinedList"/>
    <dgm:cxn modelId="{716EB1E6-6A4F-4C83-9D55-9CFC6BA9FA83}" type="presParOf" srcId="{4D993572-76DE-4E2B-802D-DFB5B3DB29AD}" destId="{D3AF9D8A-609E-48CA-A891-26C0E7B77F7B}" srcOrd="4" destOrd="0" presId="urn:microsoft.com/office/officeart/2008/layout/LinedList"/>
    <dgm:cxn modelId="{C7C557CE-BAAC-45E7-B3D2-D34FF8D65577}" type="presParOf" srcId="{4D993572-76DE-4E2B-802D-DFB5B3DB29AD}" destId="{534F85CA-0D16-47BD-88BF-155F3C17C79F}" srcOrd="5" destOrd="0" presId="urn:microsoft.com/office/officeart/2008/layout/LinedList"/>
    <dgm:cxn modelId="{2391A350-844D-4D67-8657-D2E13F9DE898}" type="presParOf" srcId="{534F85CA-0D16-47BD-88BF-155F3C17C79F}" destId="{175E5BA5-3B14-4ACE-893F-74419E380F99}" srcOrd="0" destOrd="0" presId="urn:microsoft.com/office/officeart/2008/layout/LinedList"/>
    <dgm:cxn modelId="{8FF1B4F0-9745-44A1-AA51-2EB56A91329D}" type="presParOf" srcId="{534F85CA-0D16-47BD-88BF-155F3C17C79F}" destId="{C73AA986-882D-4E1E-AD61-30090AC375B6}" srcOrd="1" destOrd="0" presId="urn:microsoft.com/office/officeart/2008/layout/LinedList"/>
    <dgm:cxn modelId="{39D54A27-E4DD-438E-91AD-D53D4F1C30F5}" type="presParOf" srcId="{4D993572-76DE-4E2B-802D-DFB5B3DB29AD}" destId="{E93D9AE5-055F-4543-A394-B2325FCEF00E}" srcOrd="6" destOrd="0" presId="urn:microsoft.com/office/officeart/2008/layout/LinedList"/>
    <dgm:cxn modelId="{2E18620B-FA45-44C2-915C-9FD1D49409BD}" type="presParOf" srcId="{4D993572-76DE-4E2B-802D-DFB5B3DB29AD}" destId="{13E453EC-CCFF-47E3-945F-AA5E87FCB914}" srcOrd="7" destOrd="0" presId="urn:microsoft.com/office/officeart/2008/layout/LinedList"/>
    <dgm:cxn modelId="{04362517-B24B-409A-8ADB-52A4EFC13B94}" type="presParOf" srcId="{13E453EC-CCFF-47E3-945F-AA5E87FCB914}" destId="{8B6C6066-6CF5-4216-BAA4-AC25CC2A9A79}" srcOrd="0" destOrd="0" presId="urn:microsoft.com/office/officeart/2008/layout/LinedList"/>
    <dgm:cxn modelId="{757CFFF9-BCEB-4871-99DF-024979CA0F58}" type="presParOf" srcId="{13E453EC-CCFF-47E3-945F-AA5E87FCB914}" destId="{A20E8459-031C-43B7-8CF7-31B7E3438647}" srcOrd="1" destOrd="0" presId="urn:microsoft.com/office/officeart/2008/layout/LinedList"/>
    <dgm:cxn modelId="{0985B69F-DB76-4863-B168-51FDD1AAE400}" type="presParOf" srcId="{4D993572-76DE-4E2B-802D-DFB5B3DB29AD}" destId="{B4A4C749-B2E7-4D7E-8AEB-E187F6E672BB}" srcOrd="8" destOrd="0" presId="urn:microsoft.com/office/officeart/2008/layout/LinedList"/>
    <dgm:cxn modelId="{F90E0A52-8066-413D-8E65-805DB393DAFA}" type="presParOf" srcId="{4D993572-76DE-4E2B-802D-DFB5B3DB29AD}" destId="{3CC6BA54-C377-476E-9EBC-74497EE01709}" srcOrd="9" destOrd="0" presId="urn:microsoft.com/office/officeart/2008/layout/LinedList"/>
    <dgm:cxn modelId="{BE848A9D-54AB-46CC-A0D8-78663C045129}" type="presParOf" srcId="{3CC6BA54-C377-476E-9EBC-74497EE01709}" destId="{2496EF68-86DC-4303-A009-A30F2996C4E3}" srcOrd="0" destOrd="0" presId="urn:microsoft.com/office/officeart/2008/layout/LinedList"/>
    <dgm:cxn modelId="{6F2A71E9-329F-4DD2-96E4-386204CD21E7}" type="presParOf" srcId="{3CC6BA54-C377-476E-9EBC-74497EE01709}" destId="{FB9BA7A0-22D9-42B2-B3F8-811A124A11A9}" srcOrd="1" destOrd="0" presId="urn:microsoft.com/office/officeart/2008/layout/LinedList"/>
    <dgm:cxn modelId="{5B58F462-B8EB-4E3D-A077-EDD660C7291D}" type="presParOf" srcId="{4D993572-76DE-4E2B-802D-DFB5B3DB29AD}" destId="{A2BA61C4-ED2F-47C3-B221-D9BAEA4B0B7B}" srcOrd="10" destOrd="0" presId="urn:microsoft.com/office/officeart/2008/layout/LinedList"/>
    <dgm:cxn modelId="{B9C0CFBD-8A95-4295-ACF2-380CDE6EA8B9}" type="presParOf" srcId="{4D993572-76DE-4E2B-802D-DFB5B3DB29AD}" destId="{3074DE3B-F784-40BE-8F9A-130BBF1587C8}" srcOrd="11" destOrd="0" presId="urn:microsoft.com/office/officeart/2008/layout/LinedList"/>
    <dgm:cxn modelId="{ECE36F49-1571-41A9-8856-A831EBCD8650}" type="presParOf" srcId="{3074DE3B-F784-40BE-8F9A-130BBF1587C8}" destId="{088FCBEA-4A23-46AB-B7DB-0DE155215689}" srcOrd="0" destOrd="0" presId="urn:microsoft.com/office/officeart/2008/layout/LinedList"/>
    <dgm:cxn modelId="{42EFC2C2-61BA-4AEF-8B3E-DA9D5EA01A96}" type="presParOf" srcId="{3074DE3B-F784-40BE-8F9A-130BBF1587C8}" destId="{E5EF8804-1676-4152-99DC-BD35E414EEE4}" srcOrd="1" destOrd="0" presId="urn:microsoft.com/office/officeart/2008/layout/LinedList"/>
    <dgm:cxn modelId="{0CBC732C-7535-4E0E-BE80-19DE2091D567}" type="presParOf" srcId="{4D993572-76DE-4E2B-802D-DFB5B3DB29AD}" destId="{4E286006-3B57-40F8-870B-A283443CD29C}" srcOrd="12" destOrd="0" presId="urn:microsoft.com/office/officeart/2008/layout/LinedList"/>
    <dgm:cxn modelId="{81031777-BDC9-4876-932E-DFFC2AC92CAE}" type="presParOf" srcId="{4D993572-76DE-4E2B-802D-DFB5B3DB29AD}" destId="{E14A4690-28DE-4DC5-8DA7-4C71EE26DABC}" srcOrd="13" destOrd="0" presId="urn:microsoft.com/office/officeart/2008/layout/LinedList"/>
    <dgm:cxn modelId="{01E4FEB0-33C2-42DF-AFAD-435C6C30CDE5}" type="presParOf" srcId="{E14A4690-28DE-4DC5-8DA7-4C71EE26DABC}" destId="{0436FD05-9101-4FE0-86A7-B34E9C209ED7}" srcOrd="0" destOrd="0" presId="urn:microsoft.com/office/officeart/2008/layout/LinedList"/>
    <dgm:cxn modelId="{05E02F2E-DEEC-4953-A81F-E0AA6F88F1BD}" type="presParOf" srcId="{E14A4690-28DE-4DC5-8DA7-4C71EE26DABC}" destId="{FE0BA79D-3BFA-4A4E-A616-09BC1C2B10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685EA6-B4E2-4DB2-AE9A-9F7FA81CB3F5}"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52A3316-A70F-4258-A74A-7FF6397B0A00}">
      <dgm:prSet custT="1"/>
      <dgm:spPr/>
      <dgm:t>
        <a:bodyPr/>
        <a:lstStyle/>
        <a:p>
          <a:r>
            <a:rPr lang="en-US" sz="1400" b="1" i="0" baseline="0">
              <a:solidFill>
                <a:schemeClr val="tx1"/>
              </a:solidFill>
            </a:rPr>
            <a:t>RandomRotate90</a:t>
          </a:r>
          <a:r>
            <a:rPr lang="en-US" sz="1400" b="0" i="0" baseline="0">
              <a:solidFill>
                <a:schemeClr val="tx1"/>
              </a:solidFill>
            </a:rPr>
            <a:t>: Rotates by 90, 180, or 270 degrees with a </a:t>
          </a:r>
          <a:r>
            <a:rPr lang="en-US" sz="1400" b="1" i="0" baseline="0">
              <a:solidFill>
                <a:schemeClr val="tx1"/>
              </a:solidFill>
            </a:rPr>
            <a:t>0.5 probability</a:t>
          </a:r>
          <a:r>
            <a:rPr lang="en-US" sz="1400" b="0" i="0" baseline="0">
              <a:solidFill>
                <a:schemeClr val="tx1"/>
              </a:solidFill>
            </a:rPr>
            <a:t>. </a:t>
          </a:r>
          <a:endParaRPr lang="en-US" sz="1400">
            <a:solidFill>
              <a:schemeClr val="tx1"/>
            </a:solidFill>
          </a:endParaRPr>
        </a:p>
      </dgm:t>
    </dgm:pt>
    <dgm:pt modelId="{307456A9-D635-44C5-897E-72C406AEC976}" type="parTrans" cxnId="{52BB557D-868D-4C25-BE74-549DC5ECA226}">
      <dgm:prSet/>
      <dgm:spPr/>
      <dgm:t>
        <a:bodyPr/>
        <a:lstStyle/>
        <a:p>
          <a:endParaRPr lang="en-US" sz="2400">
            <a:solidFill>
              <a:schemeClr val="tx1"/>
            </a:solidFill>
          </a:endParaRPr>
        </a:p>
      </dgm:t>
    </dgm:pt>
    <dgm:pt modelId="{B7AB3FC8-32C1-45F5-BB39-E45F1C0F21AD}" type="sibTrans" cxnId="{52BB557D-868D-4C25-BE74-549DC5ECA226}">
      <dgm:prSet/>
      <dgm:spPr/>
      <dgm:t>
        <a:bodyPr/>
        <a:lstStyle/>
        <a:p>
          <a:endParaRPr lang="en-US" sz="2400">
            <a:solidFill>
              <a:schemeClr val="tx1"/>
            </a:solidFill>
          </a:endParaRPr>
        </a:p>
      </dgm:t>
    </dgm:pt>
    <dgm:pt modelId="{96B80797-88E4-4EE6-896F-E17B21C411C1}">
      <dgm:prSet custT="1"/>
      <dgm:spPr/>
      <dgm:t>
        <a:bodyPr/>
        <a:lstStyle/>
        <a:p>
          <a:r>
            <a:rPr lang="en-US" sz="1400" b="1" i="0" baseline="0">
              <a:solidFill>
                <a:schemeClr val="tx1"/>
              </a:solidFill>
            </a:rPr>
            <a:t>HorizontalFlip</a:t>
          </a:r>
          <a:r>
            <a:rPr lang="en-US" sz="1400" b="0" i="0" baseline="0">
              <a:solidFill>
                <a:schemeClr val="tx1"/>
              </a:solidFill>
            </a:rPr>
            <a:t>: Flips horizontally with a </a:t>
          </a:r>
          <a:r>
            <a:rPr lang="en-US" sz="1400" b="1" i="0" baseline="0">
              <a:solidFill>
                <a:schemeClr val="tx1"/>
              </a:solidFill>
            </a:rPr>
            <a:t>0.5 probability</a:t>
          </a:r>
          <a:r>
            <a:rPr lang="en-US" sz="1400" b="0" i="0" baseline="0">
              <a:solidFill>
                <a:schemeClr val="tx1"/>
              </a:solidFill>
            </a:rPr>
            <a:t>. </a:t>
          </a:r>
          <a:endParaRPr lang="en-US" sz="1400">
            <a:solidFill>
              <a:schemeClr val="tx1"/>
            </a:solidFill>
          </a:endParaRPr>
        </a:p>
      </dgm:t>
    </dgm:pt>
    <dgm:pt modelId="{B7BA0F6A-4BD8-4E63-B6DD-046BAA4E7A4F}" type="parTrans" cxnId="{534C6DE5-D857-4EAF-8200-0E3CE43D7A5F}">
      <dgm:prSet/>
      <dgm:spPr/>
      <dgm:t>
        <a:bodyPr/>
        <a:lstStyle/>
        <a:p>
          <a:endParaRPr lang="en-US" sz="2400">
            <a:solidFill>
              <a:schemeClr val="tx1"/>
            </a:solidFill>
          </a:endParaRPr>
        </a:p>
      </dgm:t>
    </dgm:pt>
    <dgm:pt modelId="{29509C99-475C-4EC2-AB3B-7E966477F57E}" type="sibTrans" cxnId="{534C6DE5-D857-4EAF-8200-0E3CE43D7A5F}">
      <dgm:prSet/>
      <dgm:spPr/>
      <dgm:t>
        <a:bodyPr/>
        <a:lstStyle/>
        <a:p>
          <a:endParaRPr lang="en-US" sz="2400">
            <a:solidFill>
              <a:schemeClr val="tx1"/>
            </a:solidFill>
          </a:endParaRPr>
        </a:p>
      </dgm:t>
    </dgm:pt>
    <dgm:pt modelId="{95B4303A-16C5-495B-98C2-AA9FE6AEF20C}">
      <dgm:prSet custT="1"/>
      <dgm:spPr/>
      <dgm:t>
        <a:bodyPr/>
        <a:lstStyle/>
        <a:p>
          <a:r>
            <a:rPr lang="en-US" sz="1400" b="1" i="0" baseline="0">
              <a:solidFill>
                <a:schemeClr val="tx1"/>
              </a:solidFill>
            </a:rPr>
            <a:t>VerticalFlip</a:t>
          </a:r>
          <a:r>
            <a:rPr lang="en-US" sz="1400" b="0" i="0" baseline="0">
              <a:solidFill>
                <a:schemeClr val="tx1"/>
              </a:solidFill>
            </a:rPr>
            <a:t>: Flips vertically with a </a:t>
          </a:r>
          <a:r>
            <a:rPr lang="en-US" sz="1400" b="1" i="0" baseline="0">
              <a:solidFill>
                <a:schemeClr val="tx1"/>
              </a:solidFill>
            </a:rPr>
            <a:t>0.5 probability</a:t>
          </a:r>
          <a:r>
            <a:rPr lang="en-US" sz="1400" b="0" i="0" baseline="0">
              <a:solidFill>
                <a:schemeClr val="tx1"/>
              </a:solidFill>
            </a:rPr>
            <a:t>. </a:t>
          </a:r>
          <a:endParaRPr lang="en-US" sz="1400">
            <a:solidFill>
              <a:schemeClr val="tx1"/>
            </a:solidFill>
          </a:endParaRPr>
        </a:p>
      </dgm:t>
    </dgm:pt>
    <dgm:pt modelId="{47998BE5-838F-46EE-9D23-CF66CAA03E23}" type="parTrans" cxnId="{8C6E4C7A-936C-42E5-AC15-991CC9278278}">
      <dgm:prSet/>
      <dgm:spPr/>
      <dgm:t>
        <a:bodyPr/>
        <a:lstStyle/>
        <a:p>
          <a:endParaRPr lang="en-US" sz="2400">
            <a:solidFill>
              <a:schemeClr val="tx1"/>
            </a:solidFill>
          </a:endParaRPr>
        </a:p>
      </dgm:t>
    </dgm:pt>
    <dgm:pt modelId="{5050CE8B-35DB-40AB-9A58-D1709E84B3DE}" type="sibTrans" cxnId="{8C6E4C7A-936C-42E5-AC15-991CC9278278}">
      <dgm:prSet/>
      <dgm:spPr/>
      <dgm:t>
        <a:bodyPr/>
        <a:lstStyle/>
        <a:p>
          <a:endParaRPr lang="en-US" sz="2400">
            <a:solidFill>
              <a:schemeClr val="tx1"/>
            </a:solidFill>
          </a:endParaRPr>
        </a:p>
      </dgm:t>
    </dgm:pt>
    <dgm:pt modelId="{6E54FD80-578C-4217-BA61-E5339DF13101}">
      <dgm:prSet custT="1"/>
      <dgm:spPr/>
      <dgm:t>
        <a:bodyPr/>
        <a:lstStyle/>
        <a:p>
          <a:r>
            <a:rPr lang="en-US" sz="1400" b="1" i="0" baseline="0">
              <a:solidFill>
                <a:schemeClr val="tx1"/>
              </a:solidFill>
            </a:rPr>
            <a:t>SomeOf</a:t>
          </a:r>
          <a:r>
            <a:rPr lang="en-US" sz="1400" b="0" i="0" baseline="0">
              <a:solidFill>
                <a:schemeClr val="tx1"/>
              </a:solidFill>
            </a:rPr>
            <a:t> (applies 2 of the following with a </a:t>
          </a:r>
          <a:r>
            <a:rPr lang="en-US" sz="1400" b="1" i="0" baseline="0">
              <a:solidFill>
                <a:schemeClr val="tx1"/>
              </a:solidFill>
            </a:rPr>
            <a:t>0.8 probability</a:t>
          </a:r>
          <a:r>
            <a:rPr lang="en-US" sz="1400" b="0" i="0" baseline="0">
              <a:solidFill>
                <a:schemeClr val="tx1"/>
              </a:solidFill>
            </a:rPr>
            <a:t>): </a:t>
          </a:r>
          <a:endParaRPr lang="en-US" sz="1400">
            <a:solidFill>
              <a:schemeClr val="tx1"/>
            </a:solidFill>
          </a:endParaRPr>
        </a:p>
      </dgm:t>
    </dgm:pt>
    <dgm:pt modelId="{3109888D-1D90-43D7-A171-99F38707DCAC}" type="parTrans" cxnId="{5B2E57F6-AE8E-463A-AC7E-C121BED8E0C9}">
      <dgm:prSet/>
      <dgm:spPr/>
      <dgm:t>
        <a:bodyPr/>
        <a:lstStyle/>
        <a:p>
          <a:endParaRPr lang="en-US" sz="2400">
            <a:solidFill>
              <a:schemeClr val="tx1"/>
            </a:solidFill>
          </a:endParaRPr>
        </a:p>
      </dgm:t>
    </dgm:pt>
    <dgm:pt modelId="{D9083A1E-0C87-43F1-9CCF-BC514F58F711}" type="sibTrans" cxnId="{5B2E57F6-AE8E-463A-AC7E-C121BED8E0C9}">
      <dgm:prSet/>
      <dgm:spPr/>
      <dgm:t>
        <a:bodyPr/>
        <a:lstStyle/>
        <a:p>
          <a:endParaRPr lang="en-US" sz="2400">
            <a:solidFill>
              <a:schemeClr val="tx1"/>
            </a:solidFill>
          </a:endParaRPr>
        </a:p>
      </dgm:t>
    </dgm:pt>
    <dgm:pt modelId="{5233E946-E8CD-43AE-9533-1087F4BB2588}">
      <dgm:prSet custT="1"/>
      <dgm:spPr/>
      <dgm:t>
        <a:bodyPr/>
        <a:lstStyle/>
        <a:p>
          <a:r>
            <a:rPr lang="en-US" sz="1400" b="1" i="0" baseline="0">
              <a:solidFill>
                <a:schemeClr val="tx1"/>
              </a:solidFill>
            </a:rPr>
            <a:t>RandomBrightnessContrast</a:t>
          </a:r>
          <a:r>
            <a:rPr lang="en-US" sz="1400" b="0" i="0" baseline="0">
              <a:solidFill>
                <a:schemeClr val="tx1"/>
              </a:solidFill>
            </a:rPr>
            <a:t>: Adjusts brightness and contrast within a </a:t>
          </a:r>
          <a:r>
            <a:rPr lang="en-US" sz="1400" b="1" i="0" baseline="0">
              <a:solidFill>
                <a:schemeClr val="tx1"/>
              </a:solidFill>
            </a:rPr>
            <a:t>0.1 limit</a:t>
          </a:r>
          <a:r>
            <a:rPr lang="en-US" sz="1400" b="0" i="0" baseline="0">
              <a:solidFill>
                <a:schemeClr val="tx1"/>
              </a:solidFill>
            </a:rPr>
            <a:t>. </a:t>
          </a:r>
          <a:endParaRPr lang="en-US" sz="1400">
            <a:solidFill>
              <a:schemeClr val="tx1"/>
            </a:solidFill>
          </a:endParaRPr>
        </a:p>
      </dgm:t>
    </dgm:pt>
    <dgm:pt modelId="{B96807E8-A211-4C15-B8A3-33CC21E91CC6}" type="parTrans" cxnId="{CC5F95AB-F52F-4AA7-8EF8-9AB7403D7D90}">
      <dgm:prSet/>
      <dgm:spPr/>
      <dgm:t>
        <a:bodyPr/>
        <a:lstStyle/>
        <a:p>
          <a:endParaRPr lang="en-US" sz="2400">
            <a:solidFill>
              <a:schemeClr val="tx1"/>
            </a:solidFill>
          </a:endParaRPr>
        </a:p>
      </dgm:t>
    </dgm:pt>
    <dgm:pt modelId="{69A0C5C3-B5EF-44BB-975E-122ED84C74E8}" type="sibTrans" cxnId="{CC5F95AB-F52F-4AA7-8EF8-9AB7403D7D90}">
      <dgm:prSet/>
      <dgm:spPr/>
      <dgm:t>
        <a:bodyPr/>
        <a:lstStyle/>
        <a:p>
          <a:endParaRPr lang="en-US" sz="2400">
            <a:solidFill>
              <a:schemeClr val="tx1"/>
            </a:solidFill>
          </a:endParaRPr>
        </a:p>
      </dgm:t>
    </dgm:pt>
    <dgm:pt modelId="{57C44F2D-1E64-4139-A174-6E0730A98400}">
      <dgm:prSet custT="1"/>
      <dgm:spPr/>
      <dgm:t>
        <a:bodyPr/>
        <a:lstStyle/>
        <a:p>
          <a:r>
            <a:rPr lang="en-US" sz="1400" b="1" i="0" baseline="0">
              <a:solidFill>
                <a:schemeClr val="tx1"/>
              </a:solidFill>
            </a:rPr>
            <a:t>RGBShift</a:t>
          </a:r>
          <a:r>
            <a:rPr lang="en-US" sz="1400" b="0" i="0" baseline="0">
              <a:solidFill>
                <a:schemeClr val="tx1"/>
              </a:solidFill>
            </a:rPr>
            <a:t>: Shifts R, G, and B channels within an </a:t>
          </a:r>
          <a:r>
            <a:rPr lang="en-US" sz="1400" b="1" i="0" baseline="0">
              <a:solidFill>
                <a:schemeClr val="tx1"/>
              </a:solidFill>
            </a:rPr>
            <a:t>8 limit</a:t>
          </a:r>
          <a:r>
            <a:rPr lang="en-US" sz="1400" b="0" i="0" baseline="0">
              <a:solidFill>
                <a:schemeClr val="tx1"/>
              </a:solidFill>
            </a:rPr>
            <a:t>. </a:t>
          </a:r>
          <a:endParaRPr lang="en-US" sz="1400">
            <a:solidFill>
              <a:schemeClr val="tx1"/>
            </a:solidFill>
          </a:endParaRPr>
        </a:p>
      </dgm:t>
    </dgm:pt>
    <dgm:pt modelId="{9C1FCC49-E26F-4478-ABBD-907E90E16D24}" type="parTrans" cxnId="{C26DEB6A-216E-4817-94C9-6DDB63E5F8D7}">
      <dgm:prSet/>
      <dgm:spPr/>
      <dgm:t>
        <a:bodyPr/>
        <a:lstStyle/>
        <a:p>
          <a:endParaRPr lang="en-US" sz="2400">
            <a:solidFill>
              <a:schemeClr val="tx1"/>
            </a:solidFill>
          </a:endParaRPr>
        </a:p>
      </dgm:t>
    </dgm:pt>
    <dgm:pt modelId="{53EB85FA-0E08-4D27-AB94-E27C2427AA49}" type="sibTrans" cxnId="{C26DEB6A-216E-4817-94C9-6DDB63E5F8D7}">
      <dgm:prSet/>
      <dgm:spPr/>
      <dgm:t>
        <a:bodyPr/>
        <a:lstStyle/>
        <a:p>
          <a:endParaRPr lang="en-US" sz="2400">
            <a:solidFill>
              <a:schemeClr val="tx1"/>
            </a:solidFill>
          </a:endParaRPr>
        </a:p>
      </dgm:t>
    </dgm:pt>
    <dgm:pt modelId="{F428E5CD-FF47-478B-92AB-205362C7D53B}">
      <dgm:prSet custT="1"/>
      <dgm:spPr/>
      <dgm:t>
        <a:bodyPr/>
        <a:lstStyle/>
        <a:p>
          <a:r>
            <a:rPr lang="en-US" sz="1400" b="1" i="0" baseline="0">
              <a:solidFill>
                <a:schemeClr val="tx1"/>
              </a:solidFill>
            </a:rPr>
            <a:t>HueSaturationValue</a:t>
          </a:r>
          <a:r>
            <a:rPr lang="en-US" sz="1400" b="0" i="0" baseline="0">
              <a:solidFill>
                <a:schemeClr val="tx1"/>
              </a:solidFill>
            </a:rPr>
            <a:t>: Shifts hue within a </a:t>
          </a:r>
          <a:r>
            <a:rPr lang="en-US" sz="1400" b="1" i="0" baseline="0">
              <a:solidFill>
                <a:schemeClr val="tx1"/>
              </a:solidFill>
            </a:rPr>
            <a:t>5 limit</a:t>
          </a:r>
          <a:r>
            <a:rPr lang="en-US" sz="1400" b="0" i="0" baseline="0">
              <a:solidFill>
                <a:schemeClr val="tx1"/>
              </a:solidFill>
            </a:rPr>
            <a:t>, saturation within an </a:t>
          </a:r>
          <a:r>
            <a:rPr lang="en-US" sz="1400" b="1" i="0" baseline="0">
              <a:solidFill>
                <a:schemeClr val="tx1"/>
              </a:solidFill>
            </a:rPr>
            <a:t>8 limit</a:t>
          </a:r>
          <a:r>
            <a:rPr lang="en-US" sz="1400" b="0" i="0" baseline="0">
              <a:solidFill>
                <a:schemeClr val="tx1"/>
              </a:solidFill>
            </a:rPr>
            <a:t>, and value within a </a:t>
          </a:r>
          <a:r>
            <a:rPr lang="en-US" sz="1400" b="1" i="0" baseline="0">
              <a:solidFill>
                <a:schemeClr val="tx1"/>
              </a:solidFill>
            </a:rPr>
            <a:t>5 limit</a:t>
          </a:r>
          <a:r>
            <a:rPr lang="en-US" sz="1400" b="0" i="0" baseline="0">
              <a:solidFill>
                <a:schemeClr val="tx1"/>
              </a:solidFill>
            </a:rPr>
            <a:t>. </a:t>
          </a:r>
          <a:endParaRPr lang="en-US" sz="1400">
            <a:solidFill>
              <a:schemeClr val="tx1"/>
            </a:solidFill>
          </a:endParaRPr>
        </a:p>
      </dgm:t>
    </dgm:pt>
    <dgm:pt modelId="{23C67629-21F9-4492-B81B-3DA6E9F9A47B}" type="parTrans" cxnId="{13EA9F2E-D463-46FE-B31F-A2FD98535F73}">
      <dgm:prSet/>
      <dgm:spPr/>
      <dgm:t>
        <a:bodyPr/>
        <a:lstStyle/>
        <a:p>
          <a:endParaRPr lang="en-US" sz="2400">
            <a:solidFill>
              <a:schemeClr val="tx1"/>
            </a:solidFill>
          </a:endParaRPr>
        </a:p>
      </dgm:t>
    </dgm:pt>
    <dgm:pt modelId="{6F24B6E7-82D9-4740-A3AA-C39557CE7555}" type="sibTrans" cxnId="{13EA9F2E-D463-46FE-B31F-A2FD98535F73}">
      <dgm:prSet/>
      <dgm:spPr/>
      <dgm:t>
        <a:bodyPr/>
        <a:lstStyle/>
        <a:p>
          <a:endParaRPr lang="en-US" sz="2400">
            <a:solidFill>
              <a:schemeClr val="tx1"/>
            </a:solidFill>
          </a:endParaRPr>
        </a:p>
      </dgm:t>
    </dgm:pt>
    <dgm:pt modelId="{684DCD0E-2961-4788-8EBF-AAE6F501E083}">
      <dgm:prSet custT="1"/>
      <dgm:spPr/>
      <dgm:t>
        <a:bodyPr/>
        <a:lstStyle/>
        <a:p>
          <a:r>
            <a:rPr lang="en-US" sz="1400" b="1" i="0" baseline="0">
              <a:solidFill>
                <a:schemeClr val="tx1"/>
              </a:solidFill>
            </a:rPr>
            <a:t>RandomGamma</a:t>
          </a:r>
          <a:r>
            <a:rPr lang="en-US" sz="1400" b="0" i="0" baseline="0">
              <a:solidFill>
                <a:schemeClr val="tx1"/>
              </a:solidFill>
            </a:rPr>
            <a:t>: Applies gamma correction within a </a:t>
          </a:r>
          <a:r>
            <a:rPr lang="en-US" sz="1400" b="1" i="0" baseline="0">
              <a:solidFill>
                <a:schemeClr val="tx1"/>
              </a:solidFill>
            </a:rPr>
            <a:t>(90, 110) range</a:t>
          </a:r>
          <a:r>
            <a:rPr lang="en-US" sz="1400" b="0" i="0" baseline="0">
              <a:solidFill>
                <a:schemeClr val="tx1"/>
              </a:solidFill>
            </a:rPr>
            <a:t>. </a:t>
          </a:r>
          <a:endParaRPr lang="en-US" sz="1400">
            <a:solidFill>
              <a:schemeClr val="tx1"/>
            </a:solidFill>
          </a:endParaRPr>
        </a:p>
      </dgm:t>
    </dgm:pt>
    <dgm:pt modelId="{E949B124-99E3-4428-854A-52C187A71116}" type="parTrans" cxnId="{305AE81E-4C3A-41E9-9111-E5CA09C6DB9A}">
      <dgm:prSet/>
      <dgm:spPr/>
      <dgm:t>
        <a:bodyPr/>
        <a:lstStyle/>
        <a:p>
          <a:endParaRPr lang="en-US" sz="2400">
            <a:solidFill>
              <a:schemeClr val="tx1"/>
            </a:solidFill>
          </a:endParaRPr>
        </a:p>
      </dgm:t>
    </dgm:pt>
    <dgm:pt modelId="{15BC05C5-EFD8-4F1E-8BA1-2515EFD49B6E}" type="sibTrans" cxnId="{305AE81E-4C3A-41E9-9111-E5CA09C6DB9A}">
      <dgm:prSet/>
      <dgm:spPr/>
      <dgm:t>
        <a:bodyPr/>
        <a:lstStyle/>
        <a:p>
          <a:endParaRPr lang="en-US" sz="2400">
            <a:solidFill>
              <a:schemeClr val="tx1"/>
            </a:solidFill>
          </a:endParaRPr>
        </a:p>
      </dgm:t>
    </dgm:pt>
    <dgm:pt modelId="{FEE06E20-AD2D-4B4D-9E2C-9FDD54F1C16A}">
      <dgm:prSet custT="1"/>
      <dgm:spPr/>
      <dgm:t>
        <a:bodyPr/>
        <a:lstStyle/>
        <a:p>
          <a:r>
            <a:rPr lang="en-US" sz="1400" b="1" i="0" baseline="0">
              <a:solidFill>
                <a:schemeClr val="tx1"/>
              </a:solidFill>
            </a:rPr>
            <a:t>OneOf</a:t>
          </a:r>
          <a:r>
            <a:rPr lang="en-US" sz="1400" b="0" i="0" baseline="0">
              <a:solidFill>
                <a:schemeClr val="tx1"/>
              </a:solidFill>
            </a:rPr>
            <a:t> (applies 1 of the following with a </a:t>
          </a:r>
          <a:r>
            <a:rPr lang="en-US" sz="1400" b="1" i="0" baseline="0">
              <a:solidFill>
                <a:schemeClr val="tx1"/>
              </a:solidFill>
            </a:rPr>
            <a:t>0.4 probability</a:t>
          </a:r>
          <a:r>
            <a:rPr lang="en-US" sz="1400" b="0" i="0" baseline="0">
              <a:solidFill>
                <a:schemeClr val="tx1"/>
              </a:solidFill>
            </a:rPr>
            <a:t>): </a:t>
          </a:r>
          <a:endParaRPr lang="en-US" sz="1400">
            <a:solidFill>
              <a:schemeClr val="tx1"/>
            </a:solidFill>
          </a:endParaRPr>
        </a:p>
      </dgm:t>
    </dgm:pt>
    <dgm:pt modelId="{09D3A919-9100-448D-9A57-86713652E73F}" type="parTrans" cxnId="{8D7CE4B5-103D-422E-9A23-733AC78347DA}">
      <dgm:prSet/>
      <dgm:spPr/>
      <dgm:t>
        <a:bodyPr/>
        <a:lstStyle/>
        <a:p>
          <a:endParaRPr lang="en-US" sz="2400">
            <a:solidFill>
              <a:schemeClr val="tx1"/>
            </a:solidFill>
          </a:endParaRPr>
        </a:p>
      </dgm:t>
    </dgm:pt>
    <dgm:pt modelId="{7F021666-59C9-4FB6-96B4-880CAFCB0B60}" type="sibTrans" cxnId="{8D7CE4B5-103D-422E-9A23-733AC78347DA}">
      <dgm:prSet/>
      <dgm:spPr/>
      <dgm:t>
        <a:bodyPr/>
        <a:lstStyle/>
        <a:p>
          <a:endParaRPr lang="en-US" sz="2400">
            <a:solidFill>
              <a:schemeClr val="tx1"/>
            </a:solidFill>
          </a:endParaRPr>
        </a:p>
      </dgm:t>
    </dgm:pt>
    <dgm:pt modelId="{B742C877-FEB8-4FCE-B7E8-DF794ADE8290}">
      <dgm:prSet custT="1"/>
      <dgm:spPr/>
      <dgm:t>
        <a:bodyPr/>
        <a:lstStyle/>
        <a:p>
          <a:r>
            <a:rPr lang="en-US" sz="1400" b="1" i="0" baseline="0" err="1">
              <a:solidFill>
                <a:schemeClr val="tx1"/>
              </a:solidFill>
            </a:rPr>
            <a:t>MultiplicativeNoise</a:t>
          </a:r>
          <a:r>
            <a:rPr lang="en-US" sz="1400" b="0" i="0" baseline="0">
              <a:solidFill>
                <a:schemeClr val="tx1"/>
              </a:solidFill>
            </a:rPr>
            <a:t>: Applies multiplicative noise with a </a:t>
          </a:r>
          <a:r>
            <a:rPr lang="en-US" sz="1400" b="1" i="0" baseline="0">
              <a:solidFill>
                <a:schemeClr val="tx1"/>
              </a:solidFill>
            </a:rPr>
            <a:t>multiplier range of (0.7, 1.2)</a:t>
          </a:r>
          <a:r>
            <a:rPr lang="en-US" sz="1400" b="0" i="0" baseline="0">
              <a:solidFill>
                <a:schemeClr val="tx1"/>
              </a:solidFill>
            </a:rPr>
            <a:t>, per-channel, and elementwise.</a:t>
          </a:r>
          <a:endParaRPr lang="en-US" sz="1400">
            <a:solidFill>
              <a:schemeClr val="tx1"/>
            </a:solidFill>
          </a:endParaRPr>
        </a:p>
      </dgm:t>
    </dgm:pt>
    <dgm:pt modelId="{9A4D8098-BBC8-43BE-A385-B5490F66995F}" type="parTrans" cxnId="{B5348F34-6103-4365-8E8F-8EFD42632507}">
      <dgm:prSet/>
      <dgm:spPr/>
      <dgm:t>
        <a:bodyPr/>
        <a:lstStyle/>
        <a:p>
          <a:endParaRPr lang="en-US" sz="2400">
            <a:solidFill>
              <a:schemeClr val="tx1"/>
            </a:solidFill>
          </a:endParaRPr>
        </a:p>
      </dgm:t>
    </dgm:pt>
    <dgm:pt modelId="{4B3F98EE-909B-4F19-AE44-FDD3A8537B27}" type="sibTrans" cxnId="{B5348F34-6103-4365-8E8F-8EFD42632507}">
      <dgm:prSet/>
      <dgm:spPr/>
      <dgm:t>
        <a:bodyPr/>
        <a:lstStyle/>
        <a:p>
          <a:endParaRPr lang="en-US" sz="2400">
            <a:solidFill>
              <a:schemeClr val="tx1"/>
            </a:solidFill>
          </a:endParaRPr>
        </a:p>
      </dgm:t>
    </dgm:pt>
    <dgm:pt modelId="{1835E64C-5A47-4DEA-905D-0B7B33608B2B}" type="pres">
      <dgm:prSet presAssocID="{20685EA6-B4E2-4DB2-AE9A-9F7FA81CB3F5}" presName="linear" presStyleCnt="0">
        <dgm:presLayoutVars>
          <dgm:animLvl val="lvl"/>
          <dgm:resizeHandles val="exact"/>
        </dgm:presLayoutVars>
      </dgm:prSet>
      <dgm:spPr/>
    </dgm:pt>
    <dgm:pt modelId="{65296593-3823-46E5-865B-D600A1FD0C96}" type="pres">
      <dgm:prSet presAssocID="{B52A3316-A70F-4258-A74A-7FF6397B0A00}" presName="parentText" presStyleLbl="node1" presStyleIdx="0" presStyleCnt="5">
        <dgm:presLayoutVars>
          <dgm:chMax val="0"/>
          <dgm:bulletEnabled val="1"/>
        </dgm:presLayoutVars>
      </dgm:prSet>
      <dgm:spPr/>
    </dgm:pt>
    <dgm:pt modelId="{45656FD4-9198-421B-A3E2-78F6BE5B263A}" type="pres">
      <dgm:prSet presAssocID="{B7AB3FC8-32C1-45F5-BB39-E45F1C0F21AD}" presName="spacer" presStyleCnt="0"/>
      <dgm:spPr/>
    </dgm:pt>
    <dgm:pt modelId="{9849EFC6-6ED6-42C2-A38E-BC1B0D317AEE}" type="pres">
      <dgm:prSet presAssocID="{96B80797-88E4-4EE6-896F-E17B21C411C1}" presName="parentText" presStyleLbl="node1" presStyleIdx="1" presStyleCnt="5">
        <dgm:presLayoutVars>
          <dgm:chMax val="0"/>
          <dgm:bulletEnabled val="1"/>
        </dgm:presLayoutVars>
      </dgm:prSet>
      <dgm:spPr/>
    </dgm:pt>
    <dgm:pt modelId="{1E558902-05F7-4B27-8644-AA017A556BB2}" type="pres">
      <dgm:prSet presAssocID="{29509C99-475C-4EC2-AB3B-7E966477F57E}" presName="spacer" presStyleCnt="0"/>
      <dgm:spPr/>
    </dgm:pt>
    <dgm:pt modelId="{907219E4-E015-4278-8745-C956103EA998}" type="pres">
      <dgm:prSet presAssocID="{95B4303A-16C5-495B-98C2-AA9FE6AEF20C}" presName="parentText" presStyleLbl="node1" presStyleIdx="2" presStyleCnt="5">
        <dgm:presLayoutVars>
          <dgm:chMax val="0"/>
          <dgm:bulletEnabled val="1"/>
        </dgm:presLayoutVars>
      </dgm:prSet>
      <dgm:spPr/>
    </dgm:pt>
    <dgm:pt modelId="{861BDAEE-D46A-498B-AAF0-4E4D1A7C6CA9}" type="pres">
      <dgm:prSet presAssocID="{5050CE8B-35DB-40AB-9A58-D1709E84B3DE}" presName="spacer" presStyleCnt="0"/>
      <dgm:spPr/>
    </dgm:pt>
    <dgm:pt modelId="{B90A3891-62C7-4962-91B0-2EF3DDF22A64}" type="pres">
      <dgm:prSet presAssocID="{6E54FD80-578C-4217-BA61-E5339DF13101}" presName="parentText" presStyleLbl="node1" presStyleIdx="3" presStyleCnt="5">
        <dgm:presLayoutVars>
          <dgm:chMax val="0"/>
          <dgm:bulletEnabled val="1"/>
        </dgm:presLayoutVars>
      </dgm:prSet>
      <dgm:spPr/>
    </dgm:pt>
    <dgm:pt modelId="{0C130253-3E86-4B47-83C8-F790D07CE7AF}" type="pres">
      <dgm:prSet presAssocID="{6E54FD80-578C-4217-BA61-E5339DF13101}" presName="childText" presStyleLbl="revTx" presStyleIdx="0" presStyleCnt="2">
        <dgm:presLayoutVars>
          <dgm:bulletEnabled val="1"/>
        </dgm:presLayoutVars>
      </dgm:prSet>
      <dgm:spPr/>
    </dgm:pt>
    <dgm:pt modelId="{735F9564-89D8-4062-8892-C9C52A2CFB84}" type="pres">
      <dgm:prSet presAssocID="{FEE06E20-AD2D-4B4D-9E2C-9FDD54F1C16A}" presName="parentText" presStyleLbl="node1" presStyleIdx="4" presStyleCnt="5">
        <dgm:presLayoutVars>
          <dgm:chMax val="0"/>
          <dgm:bulletEnabled val="1"/>
        </dgm:presLayoutVars>
      </dgm:prSet>
      <dgm:spPr/>
    </dgm:pt>
    <dgm:pt modelId="{F132EC4B-8347-4CC7-AC1F-6E4EA554119E}" type="pres">
      <dgm:prSet presAssocID="{FEE06E20-AD2D-4B4D-9E2C-9FDD54F1C16A}" presName="childText" presStyleLbl="revTx" presStyleIdx="1" presStyleCnt="2">
        <dgm:presLayoutVars>
          <dgm:bulletEnabled val="1"/>
        </dgm:presLayoutVars>
      </dgm:prSet>
      <dgm:spPr/>
    </dgm:pt>
  </dgm:ptLst>
  <dgm:cxnLst>
    <dgm:cxn modelId="{BE534E15-9C9F-4A32-A2B6-5E13B5924422}" type="presOf" srcId="{6E54FD80-578C-4217-BA61-E5339DF13101}" destId="{B90A3891-62C7-4962-91B0-2EF3DDF22A64}" srcOrd="0" destOrd="0" presId="urn:microsoft.com/office/officeart/2005/8/layout/vList2"/>
    <dgm:cxn modelId="{305AE81E-4C3A-41E9-9111-E5CA09C6DB9A}" srcId="{6E54FD80-578C-4217-BA61-E5339DF13101}" destId="{684DCD0E-2961-4788-8EBF-AAE6F501E083}" srcOrd="3" destOrd="0" parTransId="{E949B124-99E3-4428-854A-52C187A71116}" sibTransId="{15BC05C5-EFD8-4F1E-8BA1-2515EFD49B6E}"/>
    <dgm:cxn modelId="{325A3A27-8DE9-4485-AF78-3F6B07B4DF6C}" type="presOf" srcId="{20685EA6-B4E2-4DB2-AE9A-9F7FA81CB3F5}" destId="{1835E64C-5A47-4DEA-905D-0B7B33608B2B}" srcOrd="0" destOrd="0" presId="urn:microsoft.com/office/officeart/2005/8/layout/vList2"/>
    <dgm:cxn modelId="{13EA9F2E-D463-46FE-B31F-A2FD98535F73}" srcId="{6E54FD80-578C-4217-BA61-E5339DF13101}" destId="{F428E5CD-FF47-478B-92AB-205362C7D53B}" srcOrd="2" destOrd="0" parTransId="{23C67629-21F9-4492-B81B-3DA6E9F9A47B}" sibTransId="{6F24B6E7-82D9-4740-A3AA-C39557CE7555}"/>
    <dgm:cxn modelId="{54A76E2F-58B5-437C-98BB-1A6C028434CD}" type="presOf" srcId="{96B80797-88E4-4EE6-896F-E17B21C411C1}" destId="{9849EFC6-6ED6-42C2-A38E-BC1B0D317AEE}" srcOrd="0" destOrd="0" presId="urn:microsoft.com/office/officeart/2005/8/layout/vList2"/>
    <dgm:cxn modelId="{B5348F34-6103-4365-8E8F-8EFD42632507}" srcId="{FEE06E20-AD2D-4B4D-9E2C-9FDD54F1C16A}" destId="{B742C877-FEB8-4FCE-B7E8-DF794ADE8290}" srcOrd="0" destOrd="0" parTransId="{9A4D8098-BBC8-43BE-A385-B5490F66995F}" sibTransId="{4B3F98EE-909B-4F19-AE44-FDD3A8537B27}"/>
    <dgm:cxn modelId="{8D2F0039-EA06-41ED-9936-238A44547B9D}" type="presOf" srcId="{684DCD0E-2961-4788-8EBF-AAE6F501E083}" destId="{0C130253-3E86-4B47-83C8-F790D07CE7AF}" srcOrd="0" destOrd="3" presId="urn:microsoft.com/office/officeart/2005/8/layout/vList2"/>
    <dgm:cxn modelId="{F09C3E62-3745-49F4-9C69-2F7FC331EEC3}" type="presOf" srcId="{FEE06E20-AD2D-4B4D-9E2C-9FDD54F1C16A}" destId="{735F9564-89D8-4062-8892-C9C52A2CFB84}" srcOrd="0" destOrd="0" presId="urn:microsoft.com/office/officeart/2005/8/layout/vList2"/>
    <dgm:cxn modelId="{C26DEB6A-216E-4817-94C9-6DDB63E5F8D7}" srcId="{6E54FD80-578C-4217-BA61-E5339DF13101}" destId="{57C44F2D-1E64-4139-A174-6E0730A98400}" srcOrd="1" destOrd="0" parTransId="{9C1FCC49-E26F-4478-ABBD-907E90E16D24}" sibTransId="{53EB85FA-0E08-4D27-AB94-E27C2427AA49}"/>
    <dgm:cxn modelId="{8C6E4C7A-936C-42E5-AC15-991CC9278278}" srcId="{20685EA6-B4E2-4DB2-AE9A-9F7FA81CB3F5}" destId="{95B4303A-16C5-495B-98C2-AA9FE6AEF20C}" srcOrd="2" destOrd="0" parTransId="{47998BE5-838F-46EE-9D23-CF66CAA03E23}" sibTransId="{5050CE8B-35DB-40AB-9A58-D1709E84B3DE}"/>
    <dgm:cxn modelId="{52BB557D-868D-4C25-BE74-549DC5ECA226}" srcId="{20685EA6-B4E2-4DB2-AE9A-9F7FA81CB3F5}" destId="{B52A3316-A70F-4258-A74A-7FF6397B0A00}" srcOrd="0" destOrd="0" parTransId="{307456A9-D635-44C5-897E-72C406AEC976}" sibTransId="{B7AB3FC8-32C1-45F5-BB39-E45F1C0F21AD}"/>
    <dgm:cxn modelId="{CC5F95AB-F52F-4AA7-8EF8-9AB7403D7D90}" srcId="{6E54FD80-578C-4217-BA61-E5339DF13101}" destId="{5233E946-E8CD-43AE-9533-1087F4BB2588}" srcOrd="0" destOrd="0" parTransId="{B96807E8-A211-4C15-B8A3-33CC21E91CC6}" sibTransId="{69A0C5C3-B5EF-44BB-975E-122ED84C74E8}"/>
    <dgm:cxn modelId="{BEE7E2B2-3428-494D-9DD9-71112EAB4669}" type="presOf" srcId="{5233E946-E8CD-43AE-9533-1087F4BB2588}" destId="{0C130253-3E86-4B47-83C8-F790D07CE7AF}" srcOrd="0" destOrd="0" presId="urn:microsoft.com/office/officeart/2005/8/layout/vList2"/>
    <dgm:cxn modelId="{8D7CE4B5-103D-422E-9A23-733AC78347DA}" srcId="{20685EA6-B4E2-4DB2-AE9A-9F7FA81CB3F5}" destId="{FEE06E20-AD2D-4B4D-9E2C-9FDD54F1C16A}" srcOrd="4" destOrd="0" parTransId="{09D3A919-9100-448D-9A57-86713652E73F}" sibTransId="{7F021666-59C9-4FB6-96B4-880CAFCB0B60}"/>
    <dgm:cxn modelId="{C71A32BF-E3E4-4683-B76F-25CF9F07C7BF}" type="presOf" srcId="{F428E5CD-FF47-478B-92AB-205362C7D53B}" destId="{0C130253-3E86-4B47-83C8-F790D07CE7AF}" srcOrd="0" destOrd="2" presId="urn:microsoft.com/office/officeart/2005/8/layout/vList2"/>
    <dgm:cxn modelId="{B7F8C7CD-AA4E-4A9E-A62C-013D1B626F29}" type="presOf" srcId="{95B4303A-16C5-495B-98C2-AA9FE6AEF20C}" destId="{907219E4-E015-4278-8745-C956103EA998}" srcOrd="0" destOrd="0" presId="urn:microsoft.com/office/officeart/2005/8/layout/vList2"/>
    <dgm:cxn modelId="{A3764FD9-6F4B-4DD3-BEB3-D74062C7C296}" type="presOf" srcId="{B742C877-FEB8-4FCE-B7E8-DF794ADE8290}" destId="{F132EC4B-8347-4CC7-AC1F-6E4EA554119E}" srcOrd="0" destOrd="0" presId="urn:microsoft.com/office/officeart/2005/8/layout/vList2"/>
    <dgm:cxn modelId="{347763E2-D2C1-4FB9-9CB3-9396A8F7AA19}" type="presOf" srcId="{B52A3316-A70F-4258-A74A-7FF6397B0A00}" destId="{65296593-3823-46E5-865B-D600A1FD0C96}" srcOrd="0" destOrd="0" presId="urn:microsoft.com/office/officeart/2005/8/layout/vList2"/>
    <dgm:cxn modelId="{534C6DE5-D857-4EAF-8200-0E3CE43D7A5F}" srcId="{20685EA6-B4E2-4DB2-AE9A-9F7FA81CB3F5}" destId="{96B80797-88E4-4EE6-896F-E17B21C411C1}" srcOrd="1" destOrd="0" parTransId="{B7BA0F6A-4BD8-4E63-B6DD-046BAA4E7A4F}" sibTransId="{29509C99-475C-4EC2-AB3B-7E966477F57E}"/>
    <dgm:cxn modelId="{9668ADE9-05CD-4183-BFD2-32F36AB019E1}" type="presOf" srcId="{57C44F2D-1E64-4139-A174-6E0730A98400}" destId="{0C130253-3E86-4B47-83C8-F790D07CE7AF}" srcOrd="0" destOrd="1" presId="urn:microsoft.com/office/officeart/2005/8/layout/vList2"/>
    <dgm:cxn modelId="{5B2E57F6-AE8E-463A-AC7E-C121BED8E0C9}" srcId="{20685EA6-B4E2-4DB2-AE9A-9F7FA81CB3F5}" destId="{6E54FD80-578C-4217-BA61-E5339DF13101}" srcOrd="3" destOrd="0" parTransId="{3109888D-1D90-43D7-A171-99F38707DCAC}" sibTransId="{D9083A1E-0C87-43F1-9CCF-BC514F58F711}"/>
    <dgm:cxn modelId="{64C6EB00-B464-4169-B5B9-105AE6E6ABCA}" type="presParOf" srcId="{1835E64C-5A47-4DEA-905D-0B7B33608B2B}" destId="{65296593-3823-46E5-865B-D600A1FD0C96}" srcOrd="0" destOrd="0" presId="urn:microsoft.com/office/officeart/2005/8/layout/vList2"/>
    <dgm:cxn modelId="{A1077ECB-2B44-4596-95F3-E4580B75950B}" type="presParOf" srcId="{1835E64C-5A47-4DEA-905D-0B7B33608B2B}" destId="{45656FD4-9198-421B-A3E2-78F6BE5B263A}" srcOrd="1" destOrd="0" presId="urn:microsoft.com/office/officeart/2005/8/layout/vList2"/>
    <dgm:cxn modelId="{E9434DE6-DC72-475B-8B23-1922361BE7BA}" type="presParOf" srcId="{1835E64C-5A47-4DEA-905D-0B7B33608B2B}" destId="{9849EFC6-6ED6-42C2-A38E-BC1B0D317AEE}" srcOrd="2" destOrd="0" presId="urn:microsoft.com/office/officeart/2005/8/layout/vList2"/>
    <dgm:cxn modelId="{C608F8DC-ED00-46EA-A1FA-3971411B8E52}" type="presParOf" srcId="{1835E64C-5A47-4DEA-905D-0B7B33608B2B}" destId="{1E558902-05F7-4B27-8644-AA017A556BB2}" srcOrd="3" destOrd="0" presId="urn:microsoft.com/office/officeart/2005/8/layout/vList2"/>
    <dgm:cxn modelId="{228A0265-FA34-46F2-8B16-4C2A88A9C490}" type="presParOf" srcId="{1835E64C-5A47-4DEA-905D-0B7B33608B2B}" destId="{907219E4-E015-4278-8745-C956103EA998}" srcOrd="4" destOrd="0" presId="urn:microsoft.com/office/officeart/2005/8/layout/vList2"/>
    <dgm:cxn modelId="{A7947970-C420-4B16-9043-3455B3DE64AF}" type="presParOf" srcId="{1835E64C-5A47-4DEA-905D-0B7B33608B2B}" destId="{861BDAEE-D46A-498B-AAF0-4E4D1A7C6CA9}" srcOrd="5" destOrd="0" presId="urn:microsoft.com/office/officeart/2005/8/layout/vList2"/>
    <dgm:cxn modelId="{96859C98-B398-4E67-B94E-EC6B1A888FA6}" type="presParOf" srcId="{1835E64C-5A47-4DEA-905D-0B7B33608B2B}" destId="{B90A3891-62C7-4962-91B0-2EF3DDF22A64}" srcOrd="6" destOrd="0" presId="urn:microsoft.com/office/officeart/2005/8/layout/vList2"/>
    <dgm:cxn modelId="{11C1CCD2-D972-48F5-B14D-38D40549C7AB}" type="presParOf" srcId="{1835E64C-5A47-4DEA-905D-0B7B33608B2B}" destId="{0C130253-3E86-4B47-83C8-F790D07CE7AF}" srcOrd="7" destOrd="0" presId="urn:microsoft.com/office/officeart/2005/8/layout/vList2"/>
    <dgm:cxn modelId="{87F05071-3F23-4444-8D60-91B0DA712C6F}" type="presParOf" srcId="{1835E64C-5A47-4DEA-905D-0B7B33608B2B}" destId="{735F9564-89D8-4062-8892-C9C52A2CFB84}" srcOrd="8" destOrd="0" presId="urn:microsoft.com/office/officeart/2005/8/layout/vList2"/>
    <dgm:cxn modelId="{9CA0D12C-0AA4-47D9-B2EA-08969EF3A794}" type="presParOf" srcId="{1835E64C-5A47-4DEA-905D-0B7B33608B2B}" destId="{F132EC4B-8347-4CC7-AC1F-6E4EA554119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08D1E-D895-4DB5-953E-34557DACF137}">
      <dsp:nvSpPr>
        <dsp:cNvPr id="0" name=""/>
        <dsp:cNvSpPr/>
      </dsp:nvSpPr>
      <dsp:spPr>
        <a:xfrm>
          <a:off x="0" y="548"/>
          <a:ext cx="5255689"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0D0020-A84F-4D30-A9E3-7DF54CE0C7A4}">
      <dsp:nvSpPr>
        <dsp:cNvPr id="0" name=""/>
        <dsp:cNvSpPr/>
      </dsp:nvSpPr>
      <dsp:spPr>
        <a:xfrm>
          <a:off x="0" y="548"/>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Source: Chinese GaoGen-7 satellite images</a:t>
          </a:r>
        </a:p>
      </dsp:txBody>
      <dsp:txXfrm>
        <a:off x="0" y="548"/>
        <a:ext cx="5255689" cy="641988"/>
      </dsp:txXfrm>
    </dsp:sp>
    <dsp:sp modelId="{EE12B3A7-D6DC-4885-820E-7EBFB7CC96F2}">
      <dsp:nvSpPr>
        <dsp:cNvPr id="0" name=""/>
        <dsp:cNvSpPr/>
      </dsp:nvSpPr>
      <dsp:spPr>
        <a:xfrm>
          <a:off x="0" y="642536"/>
          <a:ext cx="5255689" cy="0"/>
        </a:xfrm>
        <a:prstGeom prst="line">
          <a:avLst/>
        </a:prstGeom>
        <a:solidFill>
          <a:schemeClr val="accent2">
            <a:hueOff val="-220562"/>
            <a:satOff val="249"/>
            <a:lumOff val="588"/>
            <a:alphaOff val="0"/>
          </a:schemeClr>
        </a:solidFill>
        <a:ln w="15875" cap="flat" cmpd="sng" algn="ctr">
          <a:solidFill>
            <a:schemeClr val="accent2">
              <a:hueOff val="-220562"/>
              <a:satOff val="249"/>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25E4DE-576A-40C9-AE8B-D8F6F074C294}">
      <dsp:nvSpPr>
        <dsp:cNvPr id="0" name=""/>
        <dsp:cNvSpPr/>
      </dsp:nvSpPr>
      <dsp:spPr>
        <a:xfrm>
          <a:off x="0" y="642536"/>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6 diverse cities across China                               (urban + rural)</a:t>
          </a:r>
        </a:p>
      </dsp:txBody>
      <dsp:txXfrm>
        <a:off x="0" y="642536"/>
        <a:ext cx="5255689" cy="641988"/>
      </dsp:txXfrm>
    </dsp:sp>
    <dsp:sp modelId="{D3AF9D8A-609E-48CA-A891-26C0E7B77F7B}">
      <dsp:nvSpPr>
        <dsp:cNvPr id="0" name=""/>
        <dsp:cNvSpPr/>
      </dsp:nvSpPr>
      <dsp:spPr>
        <a:xfrm>
          <a:off x="0" y="1284524"/>
          <a:ext cx="5255689" cy="0"/>
        </a:xfrm>
        <a:prstGeom prst="line">
          <a:avLst/>
        </a:prstGeom>
        <a:solidFill>
          <a:schemeClr val="accent2">
            <a:hueOff val="-441124"/>
            <a:satOff val="497"/>
            <a:lumOff val="1177"/>
            <a:alphaOff val="0"/>
          </a:schemeClr>
        </a:solidFill>
        <a:ln w="15875" cap="flat" cmpd="sng" algn="ctr">
          <a:solidFill>
            <a:schemeClr val="accent2">
              <a:hueOff val="-441124"/>
              <a:satOff val="497"/>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5E5BA5-3B14-4ACE-893F-74419E380F99}">
      <dsp:nvSpPr>
        <dsp:cNvPr id="0" name=""/>
        <dsp:cNvSpPr/>
      </dsp:nvSpPr>
      <dsp:spPr>
        <a:xfrm>
          <a:off x="0" y="1284524"/>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solidFill>
                <a:schemeClr val="bg1"/>
              </a:solidFill>
            </a:rPr>
            <a:t>Chongqing, Guangzhou, Lanzhou, Ningbo, Shenzhen, Tianjin</a:t>
          </a:r>
          <a:endParaRPr lang="en-US" sz="2000" kern="1200">
            <a:solidFill>
              <a:schemeClr val="bg1"/>
            </a:solidFill>
          </a:endParaRPr>
        </a:p>
      </dsp:txBody>
      <dsp:txXfrm>
        <a:off x="0" y="1284524"/>
        <a:ext cx="5255689" cy="641988"/>
      </dsp:txXfrm>
    </dsp:sp>
    <dsp:sp modelId="{E93D9AE5-055F-4543-A394-B2325FCEF00E}">
      <dsp:nvSpPr>
        <dsp:cNvPr id="0" name=""/>
        <dsp:cNvSpPr/>
      </dsp:nvSpPr>
      <dsp:spPr>
        <a:xfrm>
          <a:off x="0" y="1926512"/>
          <a:ext cx="5255689" cy="0"/>
        </a:xfrm>
        <a:prstGeom prst="line">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C6066-6CF5-4216-BAA4-AC25CC2A9A79}">
      <dsp:nvSpPr>
        <dsp:cNvPr id="0" name=""/>
        <dsp:cNvSpPr/>
      </dsp:nvSpPr>
      <dsp:spPr>
        <a:xfrm>
          <a:off x="0" y="1926512"/>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solidFill>
                <a:schemeClr val="bg1"/>
              </a:solidFill>
            </a:rPr>
            <a:t>84.8% of the buildings in urban areas and  15.2% in rural areas.</a:t>
          </a:r>
          <a:endParaRPr lang="en-US" sz="2000" kern="1200">
            <a:solidFill>
              <a:schemeClr val="bg1"/>
            </a:solidFill>
          </a:endParaRPr>
        </a:p>
      </dsp:txBody>
      <dsp:txXfrm>
        <a:off x="0" y="1926512"/>
        <a:ext cx="5255689" cy="641988"/>
      </dsp:txXfrm>
    </dsp:sp>
    <dsp:sp modelId="{B4A4C749-B2E7-4D7E-8AEB-E187F6E672BB}">
      <dsp:nvSpPr>
        <dsp:cNvPr id="0" name=""/>
        <dsp:cNvSpPr/>
      </dsp:nvSpPr>
      <dsp:spPr>
        <a:xfrm>
          <a:off x="0" y="2568501"/>
          <a:ext cx="5255689" cy="0"/>
        </a:xfrm>
        <a:prstGeom prst="line">
          <a:avLst/>
        </a:prstGeom>
        <a:solidFill>
          <a:schemeClr val="accent2">
            <a:hueOff val="-882249"/>
            <a:satOff val="995"/>
            <a:lumOff val="2353"/>
            <a:alphaOff val="0"/>
          </a:schemeClr>
        </a:solidFill>
        <a:ln w="15875" cap="flat" cmpd="sng" algn="ctr">
          <a:solidFill>
            <a:schemeClr val="accent2">
              <a:hueOff val="-882249"/>
              <a:satOff val="995"/>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96EF68-86DC-4303-A009-A30F2996C4E3}">
      <dsp:nvSpPr>
        <dsp:cNvPr id="0" name=""/>
        <dsp:cNvSpPr/>
      </dsp:nvSpPr>
      <dsp:spPr>
        <a:xfrm>
          <a:off x="0" y="2568501"/>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5,175 image-label pairs, 170,015 buildings</a:t>
          </a:r>
        </a:p>
      </dsp:txBody>
      <dsp:txXfrm>
        <a:off x="0" y="2568501"/>
        <a:ext cx="5255689" cy="641988"/>
      </dsp:txXfrm>
    </dsp:sp>
    <dsp:sp modelId="{A2BA61C4-ED2F-47C3-B221-D9BAEA4B0B7B}">
      <dsp:nvSpPr>
        <dsp:cNvPr id="0" name=""/>
        <dsp:cNvSpPr/>
      </dsp:nvSpPr>
      <dsp:spPr>
        <a:xfrm>
          <a:off x="0" y="3210489"/>
          <a:ext cx="5255689" cy="0"/>
        </a:xfrm>
        <a:prstGeom prst="line">
          <a:avLst/>
        </a:prstGeom>
        <a:solidFill>
          <a:schemeClr val="accent2">
            <a:hueOff val="-1102811"/>
            <a:satOff val="1243"/>
            <a:lumOff val="2942"/>
            <a:alphaOff val="0"/>
          </a:schemeClr>
        </a:solidFill>
        <a:ln w="15875" cap="flat" cmpd="sng" algn="ctr">
          <a:solidFill>
            <a:schemeClr val="accent2">
              <a:hueOff val="-1102811"/>
              <a:satOff val="1243"/>
              <a:lumOff val="2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FCBEA-4A23-46AB-B7DB-0DE155215689}">
      <dsp:nvSpPr>
        <dsp:cNvPr id="0" name=""/>
        <dsp:cNvSpPr/>
      </dsp:nvSpPr>
      <dsp:spPr>
        <a:xfrm>
          <a:off x="0" y="3210489"/>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Image size: 512×512 pixels</a:t>
          </a:r>
        </a:p>
      </dsp:txBody>
      <dsp:txXfrm>
        <a:off x="0" y="3210489"/>
        <a:ext cx="5255689" cy="641988"/>
      </dsp:txXfrm>
    </dsp:sp>
    <dsp:sp modelId="{4E286006-3B57-40F8-870B-A283443CD29C}">
      <dsp:nvSpPr>
        <dsp:cNvPr id="0" name=""/>
        <dsp:cNvSpPr/>
      </dsp:nvSpPr>
      <dsp:spPr>
        <a:xfrm>
          <a:off x="0" y="3852477"/>
          <a:ext cx="5255689" cy="0"/>
        </a:xfrm>
        <a:prstGeom prst="line">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36FD05-9101-4FE0-86A7-B34E9C209ED7}">
      <dsp:nvSpPr>
        <dsp:cNvPr id="0" name=""/>
        <dsp:cNvSpPr/>
      </dsp:nvSpPr>
      <dsp:spPr>
        <a:xfrm>
          <a:off x="0" y="3852477"/>
          <a:ext cx="5255689" cy="641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bg1"/>
              </a:solidFill>
            </a:rPr>
            <a:t>Feature: High-resolution, Ground-truth quality, Urban-rural diversity</a:t>
          </a:r>
        </a:p>
      </dsp:txBody>
      <dsp:txXfrm>
        <a:off x="0" y="3852477"/>
        <a:ext cx="5255689" cy="641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96593-3823-46E5-865B-D600A1FD0C96}">
      <dsp:nvSpPr>
        <dsp:cNvPr id="0" name=""/>
        <dsp:cNvSpPr/>
      </dsp:nvSpPr>
      <dsp:spPr>
        <a:xfrm>
          <a:off x="0" y="61800"/>
          <a:ext cx="8282958" cy="61776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baseline="0">
              <a:solidFill>
                <a:schemeClr val="tx1"/>
              </a:solidFill>
            </a:rPr>
            <a:t>RandomRotate90</a:t>
          </a:r>
          <a:r>
            <a:rPr lang="en-US" sz="1400" b="0" i="0" kern="1200" baseline="0">
              <a:solidFill>
                <a:schemeClr val="tx1"/>
              </a:solidFill>
            </a:rPr>
            <a:t>: Rotates by 90, 180, or 270 degrees with a </a:t>
          </a:r>
          <a:r>
            <a:rPr lang="en-US" sz="1400" b="1" i="0" kern="1200" baseline="0">
              <a:solidFill>
                <a:schemeClr val="tx1"/>
              </a:solidFill>
            </a:rPr>
            <a:t>0.5 probability</a:t>
          </a:r>
          <a:r>
            <a:rPr lang="en-US" sz="1400" b="0" i="0" kern="1200" baseline="0">
              <a:solidFill>
                <a:schemeClr val="tx1"/>
              </a:solidFill>
            </a:rPr>
            <a:t>. </a:t>
          </a:r>
          <a:endParaRPr lang="en-US" sz="1400" kern="1200">
            <a:solidFill>
              <a:schemeClr val="tx1"/>
            </a:solidFill>
          </a:endParaRPr>
        </a:p>
      </dsp:txBody>
      <dsp:txXfrm>
        <a:off x="30157" y="91957"/>
        <a:ext cx="8222644" cy="557446"/>
      </dsp:txXfrm>
    </dsp:sp>
    <dsp:sp modelId="{9849EFC6-6ED6-42C2-A38E-BC1B0D317AEE}">
      <dsp:nvSpPr>
        <dsp:cNvPr id="0" name=""/>
        <dsp:cNvSpPr/>
      </dsp:nvSpPr>
      <dsp:spPr>
        <a:xfrm>
          <a:off x="0" y="774601"/>
          <a:ext cx="8282958" cy="617760"/>
        </a:xfrm>
        <a:prstGeom prst="roundRect">
          <a:avLst/>
        </a:prstGeom>
        <a:solidFill>
          <a:schemeClr val="accent3">
            <a:hueOff val="-308516"/>
            <a:satOff val="-5418"/>
            <a:lumOff val="-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baseline="0">
              <a:solidFill>
                <a:schemeClr val="tx1"/>
              </a:solidFill>
            </a:rPr>
            <a:t>HorizontalFlip</a:t>
          </a:r>
          <a:r>
            <a:rPr lang="en-US" sz="1400" b="0" i="0" kern="1200" baseline="0">
              <a:solidFill>
                <a:schemeClr val="tx1"/>
              </a:solidFill>
            </a:rPr>
            <a:t>: Flips horizontally with a </a:t>
          </a:r>
          <a:r>
            <a:rPr lang="en-US" sz="1400" b="1" i="0" kern="1200" baseline="0">
              <a:solidFill>
                <a:schemeClr val="tx1"/>
              </a:solidFill>
            </a:rPr>
            <a:t>0.5 probability</a:t>
          </a:r>
          <a:r>
            <a:rPr lang="en-US" sz="1400" b="0" i="0" kern="1200" baseline="0">
              <a:solidFill>
                <a:schemeClr val="tx1"/>
              </a:solidFill>
            </a:rPr>
            <a:t>. </a:t>
          </a:r>
          <a:endParaRPr lang="en-US" sz="1400" kern="1200">
            <a:solidFill>
              <a:schemeClr val="tx1"/>
            </a:solidFill>
          </a:endParaRPr>
        </a:p>
      </dsp:txBody>
      <dsp:txXfrm>
        <a:off x="30157" y="804758"/>
        <a:ext cx="8222644" cy="557446"/>
      </dsp:txXfrm>
    </dsp:sp>
    <dsp:sp modelId="{907219E4-E015-4278-8745-C956103EA998}">
      <dsp:nvSpPr>
        <dsp:cNvPr id="0" name=""/>
        <dsp:cNvSpPr/>
      </dsp:nvSpPr>
      <dsp:spPr>
        <a:xfrm>
          <a:off x="0" y="1487401"/>
          <a:ext cx="8282958" cy="617760"/>
        </a:xfrm>
        <a:prstGeom prst="roundRect">
          <a:avLst/>
        </a:prstGeom>
        <a:solidFill>
          <a:schemeClr val="accent3">
            <a:hueOff val="-617032"/>
            <a:satOff val="-10836"/>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baseline="0">
              <a:solidFill>
                <a:schemeClr val="tx1"/>
              </a:solidFill>
            </a:rPr>
            <a:t>VerticalFlip</a:t>
          </a:r>
          <a:r>
            <a:rPr lang="en-US" sz="1400" b="0" i="0" kern="1200" baseline="0">
              <a:solidFill>
                <a:schemeClr val="tx1"/>
              </a:solidFill>
            </a:rPr>
            <a:t>: Flips vertically with a </a:t>
          </a:r>
          <a:r>
            <a:rPr lang="en-US" sz="1400" b="1" i="0" kern="1200" baseline="0">
              <a:solidFill>
                <a:schemeClr val="tx1"/>
              </a:solidFill>
            </a:rPr>
            <a:t>0.5 probability</a:t>
          </a:r>
          <a:r>
            <a:rPr lang="en-US" sz="1400" b="0" i="0" kern="1200" baseline="0">
              <a:solidFill>
                <a:schemeClr val="tx1"/>
              </a:solidFill>
            </a:rPr>
            <a:t>. </a:t>
          </a:r>
          <a:endParaRPr lang="en-US" sz="1400" kern="1200">
            <a:solidFill>
              <a:schemeClr val="tx1"/>
            </a:solidFill>
          </a:endParaRPr>
        </a:p>
      </dsp:txBody>
      <dsp:txXfrm>
        <a:off x="30157" y="1517558"/>
        <a:ext cx="8222644" cy="557446"/>
      </dsp:txXfrm>
    </dsp:sp>
    <dsp:sp modelId="{B90A3891-62C7-4962-91B0-2EF3DDF22A64}">
      <dsp:nvSpPr>
        <dsp:cNvPr id="0" name=""/>
        <dsp:cNvSpPr/>
      </dsp:nvSpPr>
      <dsp:spPr>
        <a:xfrm>
          <a:off x="0" y="2200201"/>
          <a:ext cx="8282958" cy="617760"/>
        </a:xfrm>
        <a:prstGeom prst="roundRect">
          <a:avLst/>
        </a:prstGeom>
        <a:solidFill>
          <a:schemeClr val="accent3">
            <a:hueOff val="-925547"/>
            <a:satOff val="-16253"/>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baseline="0">
              <a:solidFill>
                <a:schemeClr val="tx1"/>
              </a:solidFill>
            </a:rPr>
            <a:t>SomeOf</a:t>
          </a:r>
          <a:r>
            <a:rPr lang="en-US" sz="1400" b="0" i="0" kern="1200" baseline="0">
              <a:solidFill>
                <a:schemeClr val="tx1"/>
              </a:solidFill>
            </a:rPr>
            <a:t> (applies 2 of the following with a </a:t>
          </a:r>
          <a:r>
            <a:rPr lang="en-US" sz="1400" b="1" i="0" kern="1200" baseline="0">
              <a:solidFill>
                <a:schemeClr val="tx1"/>
              </a:solidFill>
            </a:rPr>
            <a:t>0.8 probability</a:t>
          </a:r>
          <a:r>
            <a:rPr lang="en-US" sz="1400" b="0" i="0" kern="1200" baseline="0">
              <a:solidFill>
                <a:schemeClr val="tx1"/>
              </a:solidFill>
            </a:rPr>
            <a:t>): </a:t>
          </a:r>
          <a:endParaRPr lang="en-US" sz="1400" kern="1200">
            <a:solidFill>
              <a:schemeClr val="tx1"/>
            </a:solidFill>
          </a:endParaRPr>
        </a:p>
      </dsp:txBody>
      <dsp:txXfrm>
        <a:off x="30157" y="2230358"/>
        <a:ext cx="8222644" cy="557446"/>
      </dsp:txXfrm>
    </dsp:sp>
    <dsp:sp modelId="{0C130253-3E86-4B47-83C8-F790D07CE7AF}">
      <dsp:nvSpPr>
        <dsp:cNvPr id="0" name=""/>
        <dsp:cNvSpPr/>
      </dsp:nvSpPr>
      <dsp:spPr>
        <a:xfrm>
          <a:off x="0" y="2817961"/>
          <a:ext cx="8282958" cy="853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1" i="0" kern="1200" baseline="0">
              <a:solidFill>
                <a:schemeClr val="tx1"/>
              </a:solidFill>
            </a:rPr>
            <a:t>RandomBrightnessContrast</a:t>
          </a:r>
          <a:r>
            <a:rPr lang="en-US" sz="1400" b="0" i="0" kern="1200" baseline="0">
              <a:solidFill>
                <a:schemeClr val="tx1"/>
              </a:solidFill>
            </a:rPr>
            <a:t>: Adjusts brightness and contrast within a </a:t>
          </a:r>
          <a:r>
            <a:rPr lang="en-US" sz="1400" b="1" i="0" kern="1200" baseline="0">
              <a:solidFill>
                <a:schemeClr val="tx1"/>
              </a:solidFill>
            </a:rPr>
            <a:t>0.1 limit</a:t>
          </a:r>
          <a:r>
            <a:rPr lang="en-US" sz="1400" b="0" i="0" kern="1200" baseline="0">
              <a:solidFill>
                <a:schemeClr val="tx1"/>
              </a:solidFill>
            </a:rPr>
            <a:t>. </a:t>
          </a:r>
          <a:endParaRPr lang="en-US" sz="1400" kern="1200">
            <a:solidFill>
              <a:schemeClr val="tx1"/>
            </a:solidFill>
          </a:endParaRPr>
        </a:p>
        <a:p>
          <a:pPr marL="114300" lvl="1" indent="-114300" algn="l" defTabSz="622300">
            <a:lnSpc>
              <a:spcPct val="90000"/>
            </a:lnSpc>
            <a:spcBef>
              <a:spcPct val="0"/>
            </a:spcBef>
            <a:spcAft>
              <a:spcPct val="20000"/>
            </a:spcAft>
            <a:buChar char="•"/>
          </a:pPr>
          <a:r>
            <a:rPr lang="en-US" sz="1400" b="1" i="0" kern="1200" baseline="0">
              <a:solidFill>
                <a:schemeClr val="tx1"/>
              </a:solidFill>
            </a:rPr>
            <a:t>RGBShift</a:t>
          </a:r>
          <a:r>
            <a:rPr lang="en-US" sz="1400" b="0" i="0" kern="1200" baseline="0">
              <a:solidFill>
                <a:schemeClr val="tx1"/>
              </a:solidFill>
            </a:rPr>
            <a:t>: Shifts R, G, and B channels within an </a:t>
          </a:r>
          <a:r>
            <a:rPr lang="en-US" sz="1400" b="1" i="0" kern="1200" baseline="0">
              <a:solidFill>
                <a:schemeClr val="tx1"/>
              </a:solidFill>
            </a:rPr>
            <a:t>8 limit</a:t>
          </a:r>
          <a:r>
            <a:rPr lang="en-US" sz="1400" b="0" i="0" kern="1200" baseline="0">
              <a:solidFill>
                <a:schemeClr val="tx1"/>
              </a:solidFill>
            </a:rPr>
            <a:t>. </a:t>
          </a:r>
          <a:endParaRPr lang="en-US" sz="1400" kern="1200">
            <a:solidFill>
              <a:schemeClr val="tx1"/>
            </a:solidFill>
          </a:endParaRPr>
        </a:p>
        <a:p>
          <a:pPr marL="114300" lvl="1" indent="-114300" algn="l" defTabSz="622300">
            <a:lnSpc>
              <a:spcPct val="90000"/>
            </a:lnSpc>
            <a:spcBef>
              <a:spcPct val="0"/>
            </a:spcBef>
            <a:spcAft>
              <a:spcPct val="20000"/>
            </a:spcAft>
            <a:buChar char="•"/>
          </a:pPr>
          <a:r>
            <a:rPr lang="en-US" sz="1400" b="1" i="0" kern="1200" baseline="0">
              <a:solidFill>
                <a:schemeClr val="tx1"/>
              </a:solidFill>
            </a:rPr>
            <a:t>HueSaturationValue</a:t>
          </a:r>
          <a:r>
            <a:rPr lang="en-US" sz="1400" b="0" i="0" kern="1200" baseline="0">
              <a:solidFill>
                <a:schemeClr val="tx1"/>
              </a:solidFill>
            </a:rPr>
            <a:t>: Shifts hue within a </a:t>
          </a:r>
          <a:r>
            <a:rPr lang="en-US" sz="1400" b="1" i="0" kern="1200" baseline="0">
              <a:solidFill>
                <a:schemeClr val="tx1"/>
              </a:solidFill>
            </a:rPr>
            <a:t>5 limit</a:t>
          </a:r>
          <a:r>
            <a:rPr lang="en-US" sz="1400" b="0" i="0" kern="1200" baseline="0">
              <a:solidFill>
                <a:schemeClr val="tx1"/>
              </a:solidFill>
            </a:rPr>
            <a:t>, saturation within an </a:t>
          </a:r>
          <a:r>
            <a:rPr lang="en-US" sz="1400" b="1" i="0" kern="1200" baseline="0">
              <a:solidFill>
                <a:schemeClr val="tx1"/>
              </a:solidFill>
            </a:rPr>
            <a:t>8 limit</a:t>
          </a:r>
          <a:r>
            <a:rPr lang="en-US" sz="1400" b="0" i="0" kern="1200" baseline="0">
              <a:solidFill>
                <a:schemeClr val="tx1"/>
              </a:solidFill>
            </a:rPr>
            <a:t>, and value within a </a:t>
          </a:r>
          <a:r>
            <a:rPr lang="en-US" sz="1400" b="1" i="0" kern="1200" baseline="0">
              <a:solidFill>
                <a:schemeClr val="tx1"/>
              </a:solidFill>
            </a:rPr>
            <a:t>5 limit</a:t>
          </a:r>
          <a:r>
            <a:rPr lang="en-US" sz="1400" b="0" i="0" kern="1200" baseline="0">
              <a:solidFill>
                <a:schemeClr val="tx1"/>
              </a:solidFill>
            </a:rPr>
            <a:t>. </a:t>
          </a:r>
          <a:endParaRPr lang="en-US" sz="1400" kern="1200">
            <a:solidFill>
              <a:schemeClr val="tx1"/>
            </a:solidFill>
          </a:endParaRPr>
        </a:p>
        <a:p>
          <a:pPr marL="114300" lvl="1" indent="-114300" algn="l" defTabSz="622300">
            <a:lnSpc>
              <a:spcPct val="90000"/>
            </a:lnSpc>
            <a:spcBef>
              <a:spcPct val="0"/>
            </a:spcBef>
            <a:spcAft>
              <a:spcPct val="20000"/>
            </a:spcAft>
            <a:buChar char="•"/>
          </a:pPr>
          <a:r>
            <a:rPr lang="en-US" sz="1400" b="1" i="0" kern="1200" baseline="0">
              <a:solidFill>
                <a:schemeClr val="tx1"/>
              </a:solidFill>
            </a:rPr>
            <a:t>RandomGamma</a:t>
          </a:r>
          <a:r>
            <a:rPr lang="en-US" sz="1400" b="0" i="0" kern="1200" baseline="0">
              <a:solidFill>
                <a:schemeClr val="tx1"/>
              </a:solidFill>
            </a:rPr>
            <a:t>: Applies gamma correction within a </a:t>
          </a:r>
          <a:r>
            <a:rPr lang="en-US" sz="1400" b="1" i="0" kern="1200" baseline="0">
              <a:solidFill>
                <a:schemeClr val="tx1"/>
              </a:solidFill>
            </a:rPr>
            <a:t>(90, 110) range</a:t>
          </a:r>
          <a:r>
            <a:rPr lang="en-US" sz="1400" b="0" i="0" kern="1200" baseline="0">
              <a:solidFill>
                <a:schemeClr val="tx1"/>
              </a:solidFill>
            </a:rPr>
            <a:t>. </a:t>
          </a:r>
          <a:endParaRPr lang="en-US" sz="1400" kern="1200">
            <a:solidFill>
              <a:schemeClr val="tx1"/>
            </a:solidFill>
          </a:endParaRPr>
        </a:p>
      </dsp:txBody>
      <dsp:txXfrm>
        <a:off x="0" y="2817961"/>
        <a:ext cx="8282958" cy="853875"/>
      </dsp:txXfrm>
    </dsp:sp>
    <dsp:sp modelId="{735F9564-89D8-4062-8892-C9C52A2CFB84}">
      <dsp:nvSpPr>
        <dsp:cNvPr id="0" name=""/>
        <dsp:cNvSpPr/>
      </dsp:nvSpPr>
      <dsp:spPr>
        <a:xfrm>
          <a:off x="0" y="3671836"/>
          <a:ext cx="8282958" cy="617760"/>
        </a:xfrm>
        <a:prstGeom prst="roundRect">
          <a:avLst/>
        </a:prstGeom>
        <a:solidFill>
          <a:schemeClr val="accent3">
            <a:hueOff val="-1234063"/>
            <a:satOff val="-2167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baseline="0">
              <a:solidFill>
                <a:schemeClr val="tx1"/>
              </a:solidFill>
            </a:rPr>
            <a:t>OneOf</a:t>
          </a:r>
          <a:r>
            <a:rPr lang="en-US" sz="1400" b="0" i="0" kern="1200" baseline="0">
              <a:solidFill>
                <a:schemeClr val="tx1"/>
              </a:solidFill>
            </a:rPr>
            <a:t> (applies 1 of the following with a </a:t>
          </a:r>
          <a:r>
            <a:rPr lang="en-US" sz="1400" b="1" i="0" kern="1200" baseline="0">
              <a:solidFill>
                <a:schemeClr val="tx1"/>
              </a:solidFill>
            </a:rPr>
            <a:t>0.4 probability</a:t>
          </a:r>
          <a:r>
            <a:rPr lang="en-US" sz="1400" b="0" i="0" kern="1200" baseline="0">
              <a:solidFill>
                <a:schemeClr val="tx1"/>
              </a:solidFill>
            </a:rPr>
            <a:t>): </a:t>
          </a:r>
          <a:endParaRPr lang="en-US" sz="1400" kern="1200">
            <a:solidFill>
              <a:schemeClr val="tx1"/>
            </a:solidFill>
          </a:endParaRPr>
        </a:p>
      </dsp:txBody>
      <dsp:txXfrm>
        <a:off x="30157" y="3701993"/>
        <a:ext cx="8222644" cy="557446"/>
      </dsp:txXfrm>
    </dsp:sp>
    <dsp:sp modelId="{F132EC4B-8347-4CC7-AC1F-6E4EA554119E}">
      <dsp:nvSpPr>
        <dsp:cNvPr id="0" name=""/>
        <dsp:cNvSpPr/>
      </dsp:nvSpPr>
      <dsp:spPr>
        <a:xfrm>
          <a:off x="0" y="4289596"/>
          <a:ext cx="8282958"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8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1" i="0" kern="1200" baseline="0" err="1">
              <a:solidFill>
                <a:schemeClr val="tx1"/>
              </a:solidFill>
            </a:rPr>
            <a:t>MultiplicativeNoise</a:t>
          </a:r>
          <a:r>
            <a:rPr lang="en-US" sz="1400" b="0" i="0" kern="1200" baseline="0">
              <a:solidFill>
                <a:schemeClr val="tx1"/>
              </a:solidFill>
            </a:rPr>
            <a:t>: Applies multiplicative noise with a </a:t>
          </a:r>
          <a:r>
            <a:rPr lang="en-US" sz="1400" b="1" i="0" kern="1200" baseline="0">
              <a:solidFill>
                <a:schemeClr val="tx1"/>
              </a:solidFill>
            </a:rPr>
            <a:t>multiplier range of (0.7, 1.2)</a:t>
          </a:r>
          <a:r>
            <a:rPr lang="en-US" sz="1400" b="0" i="0" kern="1200" baseline="0">
              <a:solidFill>
                <a:schemeClr val="tx1"/>
              </a:solidFill>
            </a:rPr>
            <a:t>, per-channel, and elementwise.</a:t>
          </a:r>
          <a:endParaRPr lang="en-US" sz="1400" kern="1200">
            <a:solidFill>
              <a:schemeClr val="tx1"/>
            </a:solidFill>
          </a:endParaRPr>
        </a:p>
      </dsp:txBody>
      <dsp:txXfrm>
        <a:off x="0" y="4289596"/>
        <a:ext cx="8282958" cy="5464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135-3F9A-5947-863E-7F9836BCA60D}" type="datetimeFigureOut">
              <a:rPr lang="en-US" smtClean="0"/>
              <a:t>6/4/25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D70DB-0E40-9C4B-974F-62036E63239D}" type="slidenum">
              <a:rPr lang="en-US" smtClean="0"/>
              <a:t>‹#›</a:t>
            </a:fld>
            <a:endParaRPr lang="en-US"/>
          </a:p>
        </p:txBody>
      </p:sp>
    </p:spTree>
    <p:extLst>
      <p:ext uri="{BB962C8B-B14F-4D97-AF65-F5344CB8AC3E}">
        <p14:creationId xmlns:p14="http://schemas.microsoft.com/office/powerpoint/2010/main" val="19326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good evening,</a:t>
            </a:r>
          </a:p>
          <a:p>
            <a:r>
              <a:rPr lang="en-US"/>
              <a:t>Today, we are going to present our project "Vision Transformer U Net for building segmentation form seattliete imagery"</a:t>
            </a:r>
          </a:p>
          <a:p>
            <a:r>
              <a:rPr lang="en-US"/>
              <a:t>My name is </a:t>
            </a:r>
            <a:r>
              <a:rPr lang="en-US" err="1"/>
              <a:t>Youngkyu</a:t>
            </a:r>
            <a:r>
              <a:rPr lang="en-US"/>
              <a:t>. I'm here with </a:t>
            </a:r>
            <a:r>
              <a:rPr lang="en-US" err="1"/>
              <a:t>Xunan</a:t>
            </a:r>
            <a:r>
              <a:rPr lang="en-US"/>
              <a:t> and </a:t>
            </a:r>
            <a:r>
              <a:rPr lang="en-US" err="1"/>
              <a:t>Irti</a:t>
            </a:r>
            <a:r>
              <a:rPr lang="en-US"/>
              <a: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1</a:t>
            </a:fld>
            <a:endParaRPr lang="en-US"/>
          </a:p>
        </p:txBody>
      </p:sp>
    </p:spTree>
    <p:extLst>
      <p:ext uri="{BB962C8B-B14F-4D97-AF65-F5344CB8AC3E}">
        <p14:creationId xmlns:p14="http://schemas.microsoft.com/office/powerpoint/2010/main" val="333257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0DAAF-040E-F852-ECAD-2BB700AEC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6179B-5837-3139-EAD1-8778B283A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665969-DAA4-BC0C-7F16-475292F7D77B}"/>
              </a:ext>
            </a:extLst>
          </p:cNvPr>
          <p:cNvSpPr>
            <a:spLocks noGrp="1"/>
          </p:cNvSpPr>
          <p:nvPr>
            <p:ph type="body" idx="1"/>
          </p:nvPr>
        </p:nvSpPr>
        <p:spPr/>
        <p:txBody>
          <a:bodyPr/>
          <a:lstStyle/>
          <a:p>
            <a:pPr marL="171450" indent="-171450">
              <a:buFont typeface="Arial" panose="020B0604020202020204" pitchFamily="34" charset="0"/>
              <a:buChar char="•"/>
            </a:pPr>
            <a:r>
              <a:rPr lang="en-US" sz="1800" b="1" err="1"/>
              <a:t>AdamW</a:t>
            </a:r>
            <a:r>
              <a:rPr lang="en-US" sz="1800"/>
              <a:t>: A variant of the Adam optimizer that decouples weight decay from gradient updates, leading to better generalization in deep learning models.</a:t>
            </a:r>
          </a:p>
          <a:p>
            <a:pPr marL="171450" indent="-171450">
              <a:buFont typeface="Arial" panose="020B0604020202020204" pitchFamily="34" charset="0"/>
              <a:buChar char="•"/>
            </a:pPr>
            <a:r>
              <a:rPr lang="en-US" sz="1800" b="1" err="1"/>
              <a:t>AMSGrad</a:t>
            </a:r>
            <a:r>
              <a:rPr lang="en-US" sz="1800"/>
              <a:t>: A modification of Adam that ensures stable convergence by using the maximum of past squared gradients instead of an exponentially weighted average.</a:t>
            </a:r>
          </a:p>
          <a:p>
            <a:pPr marL="171450" indent="-171450">
              <a:buFont typeface="Arial" panose="020B0604020202020204" pitchFamily="34" charset="0"/>
              <a:buChar char="•"/>
            </a:pPr>
            <a:r>
              <a:rPr lang="en-US" sz="1800" b="1" err="1"/>
              <a:t>CosineAnnealingWarmRestarts</a:t>
            </a:r>
            <a:r>
              <a:rPr lang="en-US" sz="1800"/>
              <a:t>: A learning rate scheduler that periodically reduces the learning rate following a cosine curve and then restarts it, helping models escape local minima and improve convergence.</a:t>
            </a:r>
          </a:p>
          <a:p>
            <a:endParaRPr lang="en-US"/>
          </a:p>
        </p:txBody>
      </p:sp>
      <p:sp>
        <p:nvSpPr>
          <p:cNvPr id="4" name="Slide Number Placeholder 3">
            <a:extLst>
              <a:ext uri="{FF2B5EF4-FFF2-40B4-BE49-F238E27FC236}">
                <a16:creationId xmlns:a16="http://schemas.microsoft.com/office/drawing/2014/main" id="{879E7BAF-EDA3-416D-16F3-09C7007D0C35}"/>
              </a:ext>
            </a:extLst>
          </p:cNvPr>
          <p:cNvSpPr>
            <a:spLocks noGrp="1"/>
          </p:cNvSpPr>
          <p:nvPr>
            <p:ph type="sldNum" sz="quarter" idx="5"/>
          </p:nvPr>
        </p:nvSpPr>
        <p:spPr/>
        <p:txBody>
          <a:bodyPr/>
          <a:lstStyle/>
          <a:p>
            <a:fld id="{7AAD70DB-0E40-9C4B-974F-62036E63239D}" type="slidenum">
              <a:rPr lang="en-US" smtClean="0"/>
              <a:t>13</a:t>
            </a:fld>
            <a:endParaRPr lang="en-US"/>
          </a:p>
        </p:txBody>
      </p:sp>
    </p:spTree>
    <p:extLst>
      <p:ext uri="{BB962C8B-B14F-4D97-AF65-F5344CB8AC3E}">
        <p14:creationId xmlns:p14="http://schemas.microsoft.com/office/powerpoint/2010/main" val="314940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A8BA2-DE93-6BAA-1485-E0033163E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B51CC-2C5A-263A-F602-4C8BAFBBF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E78BDF-CFD1-31D4-8752-0A992EA333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5221F5-5AC0-564C-8078-DBB3AB55C704}"/>
              </a:ext>
            </a:extLst>
          </p:cNvPr>
          <p:cNvSpPr>
            <a:spLocks noGrp="1"/>
          </p:cNvSpPr>
          <p:nvPr>
            <p:ph type="sldNum" sz="quarter" idx="5"/>
          </p:nvPr>
        </p:nvSpPr>
        <p:spPr/>
        <p:txBody>
          <a:bodyPr/>
          <a:lstStyle/>
          <a:p>
            <a:fld id="{7AAD70DB-0E40-9C4B-974F-62036E63239D}" type="slidenum">
              <a:rPr lang="en-US" smtClean="0"/>
              <a:t>16</a:t>
            </a:fld>
            <a:endParaRPr lang="en-US"/>
          </a:p>
        </p:txBody>
      </p:sp>
    </p:spTree>
    <p:extLst>
      <p:ext uri="{BB962C8B-B14F-4D97-AF65-F5344CB8AC3E}">
        <p14:creationId xmlns:p14="http://schemas.microsoft.com/office/powerpoint/2010/main" val="29782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17</a:t>
            </a:fld>
            <a:endParaRPr lang="en-US"/>
          </a:p>
        </p:txBody>
      </p:sp>
    </p:spTree>
    <p:extLst>
      <p:ext uri="{BB962C8B-B14F-4D97-AF65-F5344CB8AC3E}">
        <p14:creationId xmlns:p14="http://schemas.microsoft.com/office/powerpoint/2010/main" val="2628059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22</a:t>
            </a:fld>
            <a:endParaRPr lang="en-US"/>
          </a:p>
        </p:txBody>
      </p:sp>
    </p:spTree>
    <p:extLst>
      <p:ext uri="{BB962C8B-B14F-4D97-AF65-F5344CB8AC3E}">
        <p14:creationId xmlns:p14="http://schemas.microsoft.com/office/powerpoint/2010/main" val="317217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27</a:t>
            </a:fld>
            <a:endParaRPr lang="en-US"/>
          </a:p>
        </p:txBody>
      </p:sp>
    </p:spTree>
    <p:extLst>
      <p:ext uri="{BB962C8B-B14F-4D97-AF65-F5344CB8AC3E}">
        <p14:creationId xmlns:p14="http://schemas.microsoft.com/office/powerpoint/2010/main" val="90047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30</a:t>
            </a:fld>
            <a:endParaRPr lang="en-US"/>
          </a:p>
        </p:txBody>
      </p:sp>
    </p:spTree>
    <p:extLst>
      <p:ext uri="{BB962C8B-B14F-4D97-AF65-F5344CB8AC3E}">
        <p14:creationId xmlns:p14="http://schemas.microsoft.com/office/powerpoint/2010/main" val="1471438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743C4-D16E-D007-F433-836CC4AC4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79F5A-0C35-9A17-C89F-6FC0A9C5B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0CCAB-2822-3AAF-C3A0-02D0A92872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86733E-B3EE-4B87-D5F1-5A2E85BA0604}"/>
              </a:ext>
            </a:extLst>
          </p:cNvPr>
          <p:cNvSpPr>
            <a:spLocks noGrp="1"/>
          </p:cNvSpPr>
          <p:nvPr>
            <p:ph type="sldNum" sz="quarter" idx="5"/>
          </p:nvPr>
        </p:nvSpPr>
        <p:spPr/>
        <p:txBody>
          <a:bodyPr/>
          <a:lstStyle/>
          <a:p>
            <a:fld id="{7AAD70DB-0E40-9C4B-974F-62036E63239D}" type="slidenum">
              <a:rPr lang="en-US" smtClean="0"/>
              <a:t>31</a:t>
            </a:fld>
            <a:endParaRPr lang="en-US"/>
          </a:p>
        </p:txBody>
      </p:sp>
    </p:spTree>
    <p:extLst>
      <p:ext uri="{BB962C8B-B14F-4D97-AF65-F5344CB8AC3E}">
        <p14:creationId xmlns:p14="http://schemas.microsoft.com/office/powerpoint/2010/main" val="1938431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8EC86-72CF-6A7C-55AD-17EF09498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4B6D9-DE68-846A-1C0E-D5CCA476D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E868A-3EE5-38E4-F2B7-E82ACF0A05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24B45-28B6-9045-183A-6E74C017C1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D70DB-0E40-9C4B-974F-62036E63239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358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our insights. Overall, our model perform well in dense urban areas but struggles with false positive in areas with limited or no buildings. For example, the rural area. And the main reason is that our transformer's global attention is able to capture more long rang dependencies and contextual cues, allowing the model to better differentiate building in dense urban areas with grids and more repeated patterns --- though this advantage appears less pronounced in rural areas.</a:t>
            </a:r>
          </a:p>
          <a:p>
            <a:r>
              <a:rPr lang="en-US"/>
              <a:t>The model performance the same across different cities. </a:t>
            </a:r>
          </a:p>
          <a:p>
            <a:r>
              <a:rPr lang="en-US"/>
              <a:t>Another insight we have is when we try to augment our model. If we just alter the angle of the image, it may improve the performance of the model on one </a:t>
            </a:r>
            <a:r>
              <a:rPr lang="en-US" err="1"/>
              <a:t>sinigle</a:t>
            </a:r>
            <a:r>
              <a:rPr lang="en-US"/>
              <a:t> test set. But eventually it will be a catastrophy for generalizing the results.</a:t>
            </a:r>
          </a:p>
        </p:txBody>
      </p:sp>
      <p:sp>
        <p:nvSpPr>
          <p:cNvPr id="4" name="Slide Number Placeholder 3"/>
          <p:cNvSpPr>
            <a:spLocks noGrp="1"/>
          </p:cNvSpPr>
          <p:nvPr>
            <p:ph type="sldNum" sz="quarter" idx="5"/>
          </p:nvPr>
        </p:nvSpPr>
        <p:spPr/>
        <p:txBody>
          <a:bodyPr/>
          <a:lstStyle/>
          <a:p>
            <a:fld id="{7AAD70DB-0E40-9C4B-974F-62036E63239D}" type="slidenum">
              <a:rPr lang="en-US" smtClean="0"/>
              <a:t>33</a:t>
            </a:fld>
            <a:endParaRPr lang="en-US"/>
          </a:p>
        </p:txBody>
      </p:sp>
    </p:spTree>
    <p:extLst>
      <p:ext uri="{BB962C8B-B14F-4D97-AF65-F5344CB8AC3E}">
        <p14:creationId xmlns:p14="http://schemas.microsoft.com/office/powerpoint/2010/main" val="1638282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 limitation we have is that we directly taken the satellite imagery dataset from GaoFen-7. And it's already clean data from some major cities in China. We try couple raw images like the example we show early the </a:t>
            </a:r>
            <a:r>
              <a:rPr lang="en-US" err="1">
                <a:latin typeface="Calibri"/>
                <a:ea typeface="Calibri"/>
                <a:cs typeface="Calibri"/>
              </a:rPr>
              <a:t>forster</a:t>
            </a:r>
            <a:r>
              <a:rPr lang="en-US">
                <a:latin typeface="Calibri"/>
                <a:ea typeface="Calibri"/>
                <a:cs typeface="Calibri"/>
              </a:rPr>
              <a:t> building. We are generating descent results but not as good as the clean data set we have with GF-7. Another limitations we recognize is the high computational </a:t>
            </a:r>
            <a:r>
              <a:rPr lang="en-US" err="1">
                <a:latin typeface="Calibri"/>
                <a:ea typeface="Calibri"/>
                <a:cs typeface="Calibri"/>
              </a:rPr>
              <a:t>demeand</a:t>
            </a:r>
            <a:r>
              <a:rPr lang="en-US">
                <a:latin typeface="Calibri"/>
                <a:ea typeface="Calibri"/>
                <a:cs typeface="Calibri"/>
              </a:rPr>
              <a:t>. Training required </a:t>
            </a:r>
            <a:r>
              <a:rPr lang="en-US" err="1">
                <a:latin typeface="Calibri"/>
                <a:ea typeface="Calibri"/>
                <a:cs typeface="Calibri"/>
              </a:rPr>
              <a:t>signifiant</a:t>
            </a:r>
            <a:r>
              <a:rPr lang="en-US">
                <a:latin typeface="Calibri"/>
                <a:ea typeface="Calibri"/>
                <a:cs typeface="Calibri"/>
              </a:rPr>
              <a:t> time and memory resources, which may hinder scalability and applying to the real-world, especially on limited hardware. Rural underrepresentation is another limitation because our data set is only extract from urban area. We have a shortage on rural imagery. Again, our model is not the best and we still have a lot to improve compared to the leading model.</a:t>
            </a:r>
          </a:p>
        </p:txBody>
      </p:sp>
      <p:sp>
        <p:nvSpPr>
          <p:cNvPr id="4" name="Slide Number Placeholder 3"/>
          <p:cNvSpPr>
            <a:spLocks noGrp="1"/>
          </p:cNvSpPr>
          <p:nvPr>
            <p:ph type="sldNum" sz="quarter" idx="5"/>
          </p:nvPr>
        </p:nvSpPr>
        <p:spPr/>
        <p:txBody>
          <a:bodyPr/>
          <a:lstStyle/>
          <a:p>
            <a:fld id="{7AAD70DB-0E40-9C4B-974F-62036E63239D}" type="slidenum">
              <a:rPr lang="en-US" smtClean="0"/>
              <a:t>34</a:t>
            </a:fld>
            <a:endParaRPr lang="en-US"/>
          </a:p>
        </p:txBody>
      </p:sp>
    </p:spTree>
    <p:extLst>
      <p:ext uri="{BB962C8B-B14F-4D97-AF65-F5344CB8AC3E}">
        <p14:creationId xmlns:p14="http://schemas.microsoft.com/office/powerpoint/2010/main" val="2531925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overview of what we’ll covering today:</a:t>
            </a:r>
          </a:p>
          <a:p>
            <a:endParaRPr lang="en-US" dirty="0"/>
          </a:p>
          <a:p>
            <a:r>
              <a:rPr lang="en-US" dirty="0"/>
              <a:t>First, we will start with some motivation, research questions and related work.. And the dataset we </a:t>
            </a:r>
            <a:r>
              <a:rPr lang="en-US" dirty="0" err="1"/>
              <a:t>ued</a:t>
            </a:r>
            <a:r>
              <a:rPr lang="en-US" dirty="0"/>
              <a:t>.</a:t>
            </a:r>
          </a:p>
          <a:p>
            <a:r>
              <a:rPr lang="en-US" dirty="0"/>
              <a:t>And we will go over  actual model building part. And then we’ll go over some finding, insights and limitation and future work.</a:t>
            </a:r>
          </a:p>
          <a:p>
            <a:r>
              <a:rPr lang="en-US" dirty="0"/>
              <a:t>And we’ll finalized with conclusion</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2</a:t>
            </a:fld>
            <a:endParaRPr lang="en-US"/>
          </a:p>
        </p:txBody>
      </p:sp>
    </p:spTree>
    <p:extLst>
      <p:ext uri="{BB962C8B-B14F-4D97-AF65-F5344CB8AC3E}">
        <p14:creationId xmlns:p14="http://schemas.microsoft.com/office/powerpoint/2010/main" val="195563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So what's our nest step. We are </a:t>
            </a:r>
            <a:r>
              <a:rPr lang="en-US" err="1">
                <a:latin typeface="Calibri"/>
                <a:ea typeface="Calibri"/>
                <a:cs typeface="Calibri"/>
              </a:rPr>
              <a:t>gonna</a:t>
            </a:r>
            <a:r>
              <a:rPr lang="en-US">
                <a:latin typeface="Calibri"/>
                <a:ea typeface="Calibri"/>
                <a:cs typeface="Calibri"/>
              </a:rPr>
              <a:t> train our model on more diverse datasets, By diverse, what we mean is to train dataset not just from China and not just from urban area. </a:t>
            </a:r>
          </a:p>
          <a:p>
            <a:r>
              <a:rPr lang="en-US">
                <a:latin typeface="Calibri"/>
                <a:ea typeface="Calibri"/>
                <a:cs typeface="Calibri"/>
              </a:rPr>
              <a:t>In case of model and transformer, we are </a:t>
            </a:r>
            <a:r>
              <a:rPr lang="en-US" err="1">
                <a:latin typeface="Calibri"/>
                <a:ea typeface="Calibri"/>
                <a:cs typeface="Calibri"/>
              </a:rPr>
              <a:t>gonna</a:t>
            </a:r>
            <a:r>
              <a:rPr lang="en-US">
                <a:latin typeface="Calibri"/>
                <a:ea typeface="Calibri"/>
                <a:cs typeface="Calibri"/>
              </a:rPr>
              <a:t> explore alternative Vision transformers, we plan to experiment with some lightweight transformer such as Mobile Vit. And this will reduce our cost. And we may use </a:t>
            </a:r>
            <a:r>
              <a:rPr lang="en-US" err="1">
                <a:latin typeface="Calibri"/>
                <a:ea typeface="Calibri"/>
                <a:cs typeface="Calibri"/>
              </a:rPr>
              <a:t>LoRA</a:t>
            </a:r>
            <a:r>
              <a:rPr lang="en-US">
                <a:latin typeface="Calibri"/>
                <a:ea typeface="Calibri"/>
                <a:cs typeface="Calibri"/>
              </a:rPr>
              <a:t> adapter or other adapter to reduce the parameters and eventually </a:t>
            </a:r>
            <a:r>
              <a:rPr lang="en-US" err="1">
                <a:latin typeface="Calibri"/>
                <a:ea typeface="Calibri"/>
                <a:cs typeface="Calibri"/>
              </a:rPr>
              <a:t>reduct</a:t>
            </a:r>
            <a:r>
              <a:rPr lang="en-US">
                <a:latin typeface="Calibri"/>
                <a:ea typeface="Calibri"/>
                <a:cs typeface="Calibri"/>
              </a:rPr>
              <a:t> training cost. Next, we are </a:t>
            </a:r>
            <a:r>
              <a:rPr lang="en-US" err="1">
                <a:latin typeface="Calibri"/>
                <a:ea typeface="Calibri"/>
                <a:cs typeface="Calibri"/>
              </a:rPr>
              <a:t>gonna</a:t>
            </a:r>
            <a:r>
              <a:rPr lang="en-US">
                <a:latin typeface="Calibri"/>
                <a:ea typeface="Calibri"/>
                <a:cs typeface="Calibri"/>
              </a:rPr>
              <a:t> dive deeper into evaluating framework, we will systematically evaluate the contribution of each model component to overall performance. And we will also refine and </a:t>
            </a:r>
            <a:r>
              <a:rPr lang="en-US" err="1">
                <a:latin typeface="Calibri"/>
                <a:ea typeface="Calibri"/>
                <a:cs typeface="Calibri"/>
              </a:rPr>
              <a:t>improce</a:t>
            </a:r>
            <a:r>
              <a:rPr lang="en-US">
                <a:latin typeface="Calibri"/>
                <a:ea typeface="Calibri"/>
                <a:cs typeface="Calibri"/>
              </a:rPr>
              <a:t> the model, right now it’s more like a </a:t>
            </a:r>
            <a:r>
              <a:rPr lang="en-US" err="1">
                <a:latin typeface="Calibri"/>
                <a:ea typeface="Calibri"/>
                <a:cs typeface="Calibri"/>
              </a:rPr>
              <a:t>prototypign</a:t>
            </a:r>
            <a:r>
              <a:rPr lang="en-US">
                <a:latin typeface="Calibri"/>
                <a:ea typeface="Calibri"/>
                <a:cs typeface="Calibri"/>
              </a:rPr>
              <a:t> model, we may build a interface for the model for end users to input </a:t>
            </a:r>
            <a:r>
              <a:rPr lang="en-US" err="1">
                <a:latin typeface="Calibri"/>
                <a:ea typeface="Calibri"/>
                <a:cs typeface="Calibri"/>
              </a:rPr>
              <a:t>satelitte</a:t>
            </a:r>
            <a:r>
              <a:rPr lang="en-US">
                <a:latin typeface="Calibri"/>
                <a:ea typeface="Calibri"/>
                <a:cs typeface="Calibri"/>
              </a:rPr>
              <a:t> imagery.  TO make it prettier. Last but not least, and I think this is the most important is we decide to assess fairness across different contexts, reducing any allocation harms or quality of service harms. For example, people who live in the rural area how do we improve our quality of service for them. And we will prevent biases based on the equalized odds fairness metrics.</a:t>
            </a:r>
          </a:p>
        </p:txBody>
      </p:sp>
      <p:sp>
        <p:nvSpPr>
          <p:cNvPr id="4" name="Slide Number Placeholder 3"/>
          <p:cNvSpPr>
            <a:spLocks noGrp="1"/>
          </p:cNvSpPr>
          <p:nvPr>
            <p:ph type="sldNum" sz="quarter" idx="5"/>
          </p:nvPr>
        </p:nvSpPr>
        <p:spPr/>
        <p:txBody>
          <a:bodyPr/>
          <a:lstStyle/>
          <a:p>
            <a:fld id="{7AAD70DB-0E40-9C4B-974F-62036E63239D}" type="slidenum">
              <a:rPr lang="en-US" smtClean="0"/>
              <a:t>35</a:t>
            </a:fld>
            <a:endParaRPr lang="en-US"/>
          </a:p>
        </p:txBody>
      </p:sp>
    </p:spTree>
    <p:extLst>
      <p:ext uri="{BB962C8B-B14F-4D97-AF65-F5344CB8AC3E}">
        <p14:creationId xmlns:p14="http://schemas.microsoft.com/office/powerpoint/2010/main" val="399405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brings us to our conclusion, Our hybrid u-net model prototype overall performs weel compared to other leading building segmentation models. We Achieved strong segmentation performance, particularly in dense urban environments but struggled with False Positives in areas with no or a Limited Number of buildings.</a:t>
            </a:r>
          </a:p>
          <a:p>
            <a:r>
              <a:rPr lang="en-US"/>
              <a:t>Our data augmentation strategies really make a significant differences in improving performance and overall generalization.</a:t>
            </a:r>
          </a:p>
          <a:p>
            <a:r>
              <a:rPr lang="en-US"/>
              <a:t>The optimizer we end up with </a:t>
            </a:r>
            <a:r>
              <a:rPr lang="en-US" err="1"/>
              <a:t>AdamW</a:t>
            </a:r>
            <a:r>
              <a:rPr lang="en-US"/>
              <a:t> with </a:t>
            </a:r>
            <a:r>
              <a:rPr lang="en-US" err="1"/>
              <a:t>AMSGrad</a:t>
            </a:r>
            <a:r>
              <a:rPr lang="en-US"/>
              <a:t>, and the scheduler end up with cosine </a:t>
            </a:r>
            <a:r>
              <a:rPr lang="en-US" err="1"/>
              <a:t>annealingwarm</a:t>
            </a:r>
            <a:r>
              <a:rPr lang="en-US"/>
              <a:t> restarts significantly improved training stability and convergence. And our results suggest that hybrid architectures can be promising for large-scale, diverse-region mapping, especially in underrepresented area.</a:t>
            </a:r>
          </a:p>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36</a:t>
            </a:fld>
            <a:endParaRPr lang="en-US"/>
          </a:p>
        </p:txBody>
      </p:sp>
    </p:spTree>
    <p:extLst>
      <p:ext uri="{BB962C8B-B14F-4D97-AF65-F5344CB8AC3E}">
        <p14:creationId xmlns:p14="http://schemas.microsoft.com/office/powerpoint/2010/main" val="2951396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6441-AB39-3825-5563-D48E3FB39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8E2D5-4983-B149-890F-E41172CB5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57DD4-A1F3-AF20-7B0E-B5A2496559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1E406C-8711-BE11-F835-2D33228C931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AD70DB-0E40-9C4B-974F-62036E63239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689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quickly go over our motivation for this project.</a:t>
            </a:r>
          </a:p>
          <a:p>
            <a:endParaRPr lang="en-US"/>
          </a:p>
          <a:p>
            <a:r>
              <a:rPr lang="en-US"/>
              <a:t>So why does building segmentation from satellite imagery matter?</a:t>
            </a:r>
          </a:p>
          <a:p>
            <a:endParaRPr lang="en-US"/>
          </a:p>
          <a:p>
            <a:r>
              <a:rPr lang="en-US"/>
              <a:t>It’s critical for a lot of real-world tasks such as disaster response, urban planning, and population mapping.</a:t>
            </a:r>
          </a:p>
          <a:p>
            <a:r>
              <a:rPr lang="en-US"/>
              <a:t>But existing models still have problems</a:t>
            </a:r>
          </a:p>
          <a:p>
            <a:r>
              <a:rPr lang="en-US"/>
              <a:t>Many struggle with rural areas or under-presented regions</a:t>
            </a:r>
          </a:p>
          <a:p>
            <a:r>
              <a:rPr lang="en-US"/>
              <a:t>They tend to be biased toward urban settings</a:t>
            </a:r>
          </a:p>
          <a:p>
            <a:r>
              <a:rPr lang="en-US"/>
              <a:t>And they often miss boundary details, especially when buildings are small or close together</a:t>
            </a:r>
          </a:p>
          <a:p>
            <a:r>
              <a:rPr lang="en-US"/>
              <a:t>With better satellite data now available, we wanted to ask question: </a:t>
            </a:r>
          </a:p>
          <a:p>
            <a:r>
              <a:rPr lang="en-US"/>
              <a:t>can we do better by combining the strengths of different models?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3</a:t>
            </a:fld>
            <a:endParaRPr lang="en-US"/>
          </a:p>
        </p:txBody>
      </p:sp>
    </p:spTree>
    <p:extLst>
      <p:ext uri="{BB962C8B-B14F-4D97-AF65-F5344CB8AC3E}">
        <p14:creationId xmlns:p14="http://schemas.microsoft.com/office/powerpoint/2010/main" val="2403742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leads us to our main research questions</a:t>
            </a:r>
          </a:p>
          <a:p>
            <a:r>
              <a:rPr lang="en-US"/>
              <a:t>“Can a hybrid </a:t>
            </a:r>
            <a:r>
              <a:rPr lang="en-US" err="1"/>
              <a:t>ViT</a:t>
            </a:r>
            <a:r>
              <a:rPr lang="en-US"/>
              <a:t> + U-Net Model achieve high segmentation accuracy and low boundary error across diverse urban </a:t>
            </a:r>
            <a:r>
              <a:rPr lang="en-US" err="1"/>
              <a:t>environement</a:t>
            </a:r>
            <a:r>
              <a:rPr lang="en-US"/>
              <a:t>”</a:t>
            </a:r>
          </a:p>
          <a:p>
            <a:r>
              <a:rPr lang="en-US"/>
              <a:t>In other words, can we build a model that not only detects buildings well, but also works across different setting-rural and urban.</a:t>
            </a:r>
            <a:endParaRPr lang="en-US">
              <a:latin typeface="Aptos" panose="02110004020202020204"/>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4</a:t>
            </a:fld>
            <a:endParaRPr lang="en-US"/>
          </a:p>
        </p:txBody>
      </p:sp>
    </p:spTree>
    <p:extLst>
      <p:ext uri="{BB962C8B-B14F-4D97-AF65-F5344CB8AC3E}">
        <p14:creationId xmlns:p14="http://schemas.microsoft.com/office/powerpoint/2010/main" val="409010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model that we used to work on the project are based on CNN and Transformers</a:t>
            </a:r>
          </a:p>
          <a:p>
            <a:r>
              <a:rPr lang="en-US"/>
              <a:t>U-Net is very good at capturing local details, which is useful for segmenting small building.</a:t>
            </a:r>
          </a:p>
          <a:p>
            <a:r>
              <a:rPr lang="en-US"/>
              <a:t>Vision Transformers are better at understanding the global context of an image , but they require more data and are harder to train.</a:t>
            </a:r>
          </a:p>
          <a:p>
            <a:endParaRPr lang="en-US"/>
          </a:p>
          <a:p>
            <a:r>
              <a:rPr lang="en-US"/>
              <a:t>We were inspired by </a:t>
            </a:r>
            <a:r>
              <a:rPr lang="en-US" err="1"/>
              <a:t>TransUNet</a:t>
            </a:r>
            <a:r>
              <a:rPr lang="en-US"/>
              <a:t>, a model that combined both. It was originally used for medical imaging, but we adapted and modify it for satellite data</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5</a:t>
            </a:fld>
            <a:endParaRPr lang="en-US"/>
          </a:p>
        </p:txBody>
      </p:sp>
    </p:spTree>
    <p:extLst>
      <p:ext uri="{BB962C8B-B14F-4D97-AF65-F5344CB8AC3E}">
        <p14:creationId xmlns:p14="http://schemas.microsoft.com/office/powerpoint/2010/main" val="272585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on the Dataset</a:t>
            </a:r>
          </a:p>
          <a:p>
            <a:r>
              <a:rPr lang="en-US"/>
              <a:t>Our dataset comes from the GaoFen-7 satellite, which provides high-resolution images of six cities in China-both urban and rural area</a:t>
            </a:r>
          </a:p>
          <a:p>
            <a:r>
              <a:rPr lang="en-US"/>
              <a:t>The dataset includes:</a:t>
            </a:r>
          </a:p>
          <a:p>
            <a:r>
              <a:rPr lang="en-US"/>
              <a:t>5175 image-label pairs </a:t>
            </a:r>
          </a:p>
          <a:p>
            <a:r>
              <a:rPr lang="en-US"/>
              <a:t>Covering over 170,000 buildings</a:t>
            </a:r>
          </a:p>
          <a:p>
            <a:r>
              <a:rPr lang="en-US"/>
              <a:t>With each image sized at 512 by 512 pixels</a:t>
            </a:r>
          </a:p>
          <a:p>
            <a:endParaRPr lang="en-US"/>
          </a:p>
          <a:p>
            <a:r>
              <a:rPr lang="en-US"/>
              <a:t>One thing we like about this dataset is its diversity: </a:t>
            </a:r>
          </a:p>
          <a:p>
            <a:r>
              <a:rPr lang="en-US"/>
              <a:t>around 85% of buildings are urban, and 15% are rural, which allowed us to test the model across different types of environments.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6</a:t>
            </a:fld>
            <a:endParaRPr lang="en-US"/>
          </a:p>
        </p:txBody>
      </p:sp>
    </p:spTree>
    <p:extLst>
      <p:ext uri="{BB962C8B-B14F-4D97-AF65-F5344CB8AC3E}">
        <p14:creationId xmlns:p14="http://schemas.microsoft.com/office/powerpoint/2010/main" val="398481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evaluate our model’s performance, we used two main metric: Dice Score and HD95</a:t>
            </a:r>
          </a:p>
          <a:p>
            <a:r>
              <a:rPr lang="en-US"/>
              <a:t>First Dice score, also known as the F1 score, measures how well the predicted building masks overlap with the actual labels. A score of 1 means perfect overlap.”</a:t>
            </a:r>
          </a:p>
          <a:p>
            <a:r>
              <a:rPr lang="en-US"/>
              <a:t>HD95, measures how far the predicted boundaries are from the actual ones. The lower the value, the better. It’s also robust to outliers, with makes it useful in noisy complex regions.</a:t>
            </a:r>
          </a:p>
          <a:p>
            <a:endParaRPr lang="en-US"/>
          </a:p>
          <a:p>
            <a:r>
              <a:rPr lang="en-US"/>
              <a:t>Together, These metrics helped us evaluate both the accuracy and precision of our segmentation results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7AAD70DB-0E40-9C4B-974F-62036E63239D}" type="slidenum">
              <a:rPr lang="en-US" smtClean="0"/>
              <a:t>7</a:t>
            </a:fld>
            <a:endParaRPr lang="en-US"/>
          </a:p>
        </p:txBody>
      </p:sp>
    </p:spTree>
    <p:extLst>
      <p:ext uri="{BB962C8B-B14F-4D97-AF65-F5344CB8AC3E}">
        <p14:creationId xmlns:p14="http://schemas.microsoft.com/office/powerpoint/2010/main" val="2316724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a:t>
            </a:r>
            <a:r>
              <a:rPr lang="en-US" err="1"/>
              <a:t>UNet</a:t>
            </a:r>
            <a:r>
              <a:rPr lang="en-US"/>
              <a:t> uses ResNet-50 as its backbone to get the feature map which is then used to form patches as the input of Vision Transformer , </a:t>
            </a:r>
            <a:r>
              <a:rPr lang="en-US">
                <a:solidFill>
                  <a:srgbClr val="0C0D0E"/>
                </a:solidFill>
              </a:rPr>
              <a:t>feature extraction ( a part of the network that "sees" the input), and </a:t>
            </a:r>
            <a:r>
              <a:rPr lang="en-US" b="1">
                <a:solidFill>
                  <a:srgbClr val="767676"/>
                </a:solidFill>
              </a:rPr>
              <a:t> processes input data</a:t>
            </a:r>
            <a:r>
              <a:rPr lang="en-US">
                <a:solidFill>
                  <a:srgbClr val="474747"/>
                </a:solidFill>
              </a:rPr>
              <a:t> into a certain feature representation</a:t>
            </a:r>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11</a:t>
            </a:fld>
            <a:endParaRPr lang="en-US"/>
          </a:p>
        </p:txBody>
      </p:sp>
    </p:spTree>
    <p:extLst>
      <p:ext uri="{BB962C8B-B14F-4D97-AF65-F5344CB8AC3E}">
        <p14:creationId xmlns:p14="http://schemas.microsoft.com/office/powerpoint/2010/main" val="145308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D70DB-0E40-9C4B-974F-62036E63239D}" type="slidenum">
              <a:rPr lang="en-US" smtClean="0"/>
              <a:t>12</a:t>
            </a:fld>
            <a:endParaRPr lang="en-US"/>
          </a:p>
        </p:txBody>
      </p:sp>
    </p:spTree>
    <p:extLst>
      <p:ext uri="{BB962C8B-B14F-4D97-AF65-F5344CB8AC3E}">
        <p14:creationId xmlns:p14="http://schemas.microsoft.com/office/powerpoint/2010/main" val="7956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055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580627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0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041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13680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178050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8" name="Footer Placeholder 7"/>
          <p:cNvSpPr>
            <a:spLocks noGrp="1"/>
          </p:cNvSpPr>
          <p:nvPr>
            <p:ph type="ftr" sz="quarter" idx="11"/>
          </p:nvPr>
        </p:nvSpPr>
        <p:spPr/>
        <p:txBody>
          <a:bodyPr/>
          <a:lstStyle/>
          <a:p>
            <a:endParaRPr lang="en-US">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159818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95281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3" name="Footer Placeholder 2"/>
          <p:cNvSpPr>
            <a:spLocks noGrp="1"/>
          </p:cNvSpPr>
          <p:nvPr>
            <p:ph type="ftr" sz="quarter" idx="1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937478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7510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613241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2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402703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86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9747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5974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8" name="Footer Placeholder 7"/>
          <p:cNvSpPr>
            <a:spLocks noGrp="1"/>
          </p:cNvSpPr>
          <p:nvPr>
            <p:ph type="ftr" sz="quarter" idx="11"/>
          </p:nvPr>
        </p:nvSpPr>
        <p:spPr/>
        <p:txBody>
          <a:bodyPr/>
          <a:lstStyle/>
          <a:p>
            <a:endParaRPr lang="en-US">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0965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4" name="Footer Placeholder 3"/>
          <p:cNvSpPr>
            <a:spLocks noGrp="1"/>
          </p:cNvSpPr>
          <p:nvPr>
            <p:ph type="ftr" sz="quarter" idx="11"/>
          </p:nvPr>
        </p:nvSpPr>
        <p:spPr/>
        <p:txBody>
          <a:bodyPr/>
          <a:lstStyle/>
          <a:p>
            <a:endParaRPr lang="en-US">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183790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3" name="Footer Placeholder 2"/>
          <p:cNvSpPr>
            <a:spLocks noGrp="1"/>
          </p:cNvSpPr>
          <p:nvPr>
            <p:ph type="ftr" sz="quarter" idx="1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907636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870016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6/4/25</a:t>
            </a:fld>
            <a:endParaRPr lang="en-US"/>
          </a:p>
        </p:txBody>
      </p:sp>
      <p:sp>
        <p:nvSpPr>
          <p:cNvPr id="6" name="Footer Placeholder 5"/>
          <p:cNvSpPr>
            <a:spLocks noGrp="1"/>
          </p:cNvSpPr>
          <p:nvPr>
            <p:ph type="ftr" sz="quarter" idx="11"/>
          </p:nvPr>
        </p:nvSpPr>
        <p:spPr/>
        <p:txBody>
          <a:bodyPr/>
          <a:lstStyle/>
          <a:p>
            <a:endParaRPr lang="en-US">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86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r"/>
            <a:fld id="{A37D6D71-8B28-4ED6-B932-04B197003D23}" type="datetimeFigureOut">
              <a:rPr lang="en-US" smtClean="0"/>
              <a:pPr algn="r"/>
              <a:t>6/4/25</a:t>
            </a:fld>
            <a:endParaRPr lang="en-US" spc="5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spc="5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l"/>
            <a:fld id="{F97E8200-1950-409B-82E7-99938E7AE355}" type="slidenum">
              <a:rPr lang="en-US" smtClean="0"/>
              <a:pPr algn="l"/>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22679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r"/>
            <a:fld id="{A37D6D71-8B28-4ED6-B932-04B197003D23}" type="datetimeFigureOut">
              <a:rPr lang="en-US" smtClean="0"/>
              <a:pPr algn="r"/>
              <a:t>6/4/25</a:t>
            </a:fld>
            <a:endParaRPr lang="en-US" spc="5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spc="5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lgn="l"/>
            <a:fld id="{F97E8200-1950-409B-82E7-99938E7AE355}" type="slidenum">
              <a:rPr lang="en-US" smtClean="0"/>
              <a:pPr algn="l"/>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0121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abs/2010.11929" TargetMode="External"/><Relationship Id="rId2" Type="http://schemas.openxmlformats.org/officeDocument/2006/relationships/hyperlink" Target="https://arxiv.org/abs/2102.04306" TargetMode="External"/><Relationship Id="rId1" Type="http://schemas.openxmlformats.org/officeDocument/2006/relationships/slideLayout" Target="../slideLayouts/slideLayout13.xml"/><Relationship Id="rId6" Type="http://schemas.openxmlformats.org/officeDocument/2006/relationships/hyperlink" Target="https://papers.nips.cc/paper_files/paper/2019/file/bdbca288fee7f92f2bfa9f7012727740-Paper.pdf" TargetMode="External"/><Relationship Id="rId5" Type="http://schemas.openxmlformats.org/officeDocument/2006/relationships/hyperlink" Target="https://doi.org/10.3390/info11020125" TargetMode="External"/><Relationship Id="rId4" Type="http://schemas.openxmlformats.org/officeDocument/2006/relationships/hyperlink" Target="https://doi.org/10.1038/s41597-024-03009-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E496E1-169E-516E-17F7-D4479BA8EC5A}"/>
            </a:ext>
          </a:extLst>
        </p:cNvPr>
        <p:cNvGrpSpPr/>
        <p:nvPr/>
      </p:nvGrpSpPr>
      <p:grpSpPr>
        <a:xfrm>
          <a:off x="0" y="0"/>
          <a:ext cx="0" cy="0"/>
          <a:chOff x="0" y="0"/>
          <a:chExt cx="0" cy="0"/>
        </a:xfrm>
      </p:grpSpPr>
      <p:pic>
        <p:nvPicPr>
          <p:cNvPr id="4" name="Picture 3" descr="A aerial view of a city&#10;&#10;AI-generated content may be incorrect.">
            <a:extLst>
              <a:ext uri="{FF2B5EF4-FFF2-40B4-BE49-F238E27FC236}">
                <a16:creationId xmlns:a16="http://schemas.microsoft.com/office/drawing/2014/main" id="{764D5D85-1878-12C8-4DA8-F08F27BE66E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121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pic>
        <p:nvPicPr>
          <p:cNvPr id="6" name="Picture 5" descr="A aerial view of a city&#10;&#10;AI-generated content may be incorrect.">
            <a:extLst>
              <a:ext uri="{FF2B5EF4-FFF2-40B4-BE49-F238E27FC236}">
                <a16:creationId xmlns:a16="http://schemas.microsoft.com/office/drawing/2014/main" id="{5794CDAB-3C98-4062-355B-8B838B81008A}"/>
              </a:ext>
            </a:extLst>
          </p:cNvPr>
          <p:cNvPicPr>
            <a:picLocks noChangeAspect="1"/>
          </p:cNvPicPr>
          <p:nvPr/>
        </p:nvPicPr>
        <p:blipFill>
          <a:blip r:embed="rId5">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a:stretch>
            <a:fillRect/>
          </a:stretch>
        </p:blipFill>
        <p:spPr>
          <a:xfrm>
            <a:off x="20" y="0"/>
            <a:ext cx="12191980" cy="6857990"/>
          </a:xfrm>
          <a:prstGeom prst="rect">
            <a:avLst/>
          </a:prstGeom>
        </p:spPr>
      </p:pic>
      <p:sp>
        <p:nvSpPr>
          <p:cNvPr id="24" name="Rectangle 23">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3361386"/>
            <a:ext cx="8132065" cy="2152348"/>
          </a:xfrm>
          <a:prstGeom prst="rect">
            <a:avLst/>
          </a:prstGeom>
          <a:solidFill>
            <a:srgbClr val="000000">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E00AAC9-267B-E581-C114-B1CBC326BB99}"/>
              </a:ext>
            </a:extLst>
          </p:cNvPr>
          <p:cNvSpPr>
            <a:spLocks noGrp="1"/>
          </p:cNvSpPr>
          <p:nvPr>
            <p:ph type="ctrTitle"/>
          </p:nvPr>
        </p:nvSpPr>
        <p:spPr>
          <a:xfrm>
            <a:off x="4293706" y="3688713"/>
            <a:ext cx="4465980" cy="1463040"/>
          </a:xfrm>
        </p:spPr>
        <p:txBody>
          <a:bodyPr>
            <a:normAutofit/>
          </a:bodyPr>
          <a:lstStyle/>
          <a:p>
            <a:r>
              <a:rPr lang="en-US" sz="3100" b="1">
                <a:solidFill>
                  <a:srgbClr val="FFFFFF"/>
                </a:solidFill>
              </a:rPr>
              <a:t>Hybrid </a:t>
            </a:r>
            <a:r>
              <a:rPr lang="en-US" sz="3100" b="1" err="1">
                <a:solidFill>
                  <a:srgbClr val="FFFFFF"/>
                </a:solidFill>
              </a:rPr>
              <a:t>ViT</a:t>
            </a:r>
            <a:r>
              <a:rPr lang="en-US" sz="3100" b="1">
                <a:solidFill>
                  <a:srgbClr val="FFFFFF"/>
                </a:solidFill>
              </a:rPr>
              <a:t> - U-Net for Building Segmentation from Satellite Imagery</a:t>
            </a:r>
          </a:p>
        </p:txBody>
      </p:sp>
      <p:sp>
        <p:nvSpPr>
          <p:cNvPr id="3" name="Subtitle 2">
            <a:extLst>
              <a:ext uri="{FF2B5EF4-FFF2-40B4-BE49-F238E27FC236}">
                <a16:creationId xmlns:a16="http://schemas.microsoft.com/office/drawing/2014/main" id="{9BE1AC4A-E478-4CC4-DB4F-48EA44CC7831}"/>
              </a:ext>
            </a:extLst>
          </p:cNvPr>
          <p:cNvSpPr>
            <a:spLocks noGrp="1"/>
          </p:cNvSpPr>
          <p:nvPr>
            <p:ph type="subTitle" idx="1"/>
          </p:nvPr>
        </p:nvSpPr>
        <p:spPr>
          <a:xfrm>
            <a:off x="9037982" y="3595537"/>
            <a:ext cx="2773017" cy="1556216"/>
          </a:xfrm>
        </p:spPr>
        <p:txBody>
          <a:bodyPr vert="horz" lIns="91440" tIns="45720" rIns="91440" bIns="45720" rtlCol="0">
            <a:normAutofit/>
          </a:bodyPr>
          <a:lstStyle/>
          <a:p>
            <a:pPr>
              <a:lnSpc>
                <a:spcPct val="90000"/>
              </a:lnSpc>
            </a:pPr>
            <a:r>
              <a:rPr lang="en-US" b="1">
                <a:solidFill>
                  <a:schemeClr val="accent1">
                    <a:lumMod val="40000"/>
                    <a:lumOff val="60000"/>
                  </a:schemeClr>
                </a:solidFill>
              </a:rPr>
              <a:t>Final Project Presentation</a:t>
            </a:r>
          </a:p>
          <a:p>
            <a:pPr>
              <a:lnSpc>
                <a:spcPct val="90000"/>
              </a:lnSpc>
            </a:pPr>
            <a:r>
              <a:rPr lang="en-US" sz="1600" err="1">
                <a:solidFill>
                  <a:srgbClr val="FFFFFF"/>
                </a:solidFill>
              </a:rPr>
              <a:t>Irti</a:t>
            </a:r>
            <a:r>
              <a:rPr lang="en-US" sz="1600">
                <a:solidFill>
                  <a:srgbClr val="FFFFFF"/>
                </a:solidFill>
              </a:rPr>
              <a:t> Haq, </a:t>
            </a:r>
            <a:r>
              <a:rPr lang="en-US" sz="1600" err="1">
                <a:solidFill>
                  <a:srgbClr val="FFFFFF"/>
                </a:solidFill>
              </a:rPr>
              <a:t>Youngkyu</a:t>
            </a:r>
            <a:r>
              <a:rPr lang="en-US" sz="1600">
                <a:solidFill>
                  <a:srgbClr val="FFFFFF"/>
                </a:solidFill>
              </a:rPr>
              <a:t> Ko, </a:t>
            </a:r>
          </a:p>
          <a:p>
            <a:pPr>
              <a:lnSpc>
                <a:spcPct val="90000"/>
              </a:lnSpc>
            </a:pPr>
            <a:r>
              <a:rPr lang="en-US" sz="1600" err="1">
                <a:solidFill>
                  <a:srgbClr val="FFFFFF"/>
                </a:solidFill>
              </a:rPr>
              <a:t>Xunan</a:t>
            </a:r>
            <a:r>
              <a:rPr lang="en-US" sz="1600">
                <a:solidFill>
                  <a:srgbClr val="FFFFFF"/>
                </a:solidFill>
              </a:rPr>
              <a:t> Li</a:t>
            </a:r>
          </a:p>
        </p:txBody>
      </p:sp>
      <p:cxnSp>
        <p:nvCxnSpPr>
          <p:cNvPr id="25" name="Straight Connector 24">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950061" y="3992682"/>
            <a:ext cx="0" cy="914400"/>
          </a:xfrm>
          <a:prstGeom prst="line">
            <a:avLst/>
          </a:prstGeom>
          <a:ln w="19050">
            <a:solidFill>
              <a:srgbClr val="7A463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11D606-4284-B294-6934-1168FC2B48A2}"/>
              </a:ext>
            </a:extLst>
          </p:cNvPr>
          <p:cNvCxnSpPr/>
          <p:nvPr/>
        </p:nvCxnSpPr>
        <p:spPr>
          <a:xfrm>
            <a:off x="8950061" y="3992682"/>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7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8D06-38CF-BDB4-17B9-A67BD1D51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A82DE-D14A-0473-E061-F98A9481E6E7}"/>
              </a:ext>
            </a:extLst>
          </p:cNvPr>
          <p:cNvSpPr>
            <a:spLocks noGrp="1"/>
          </p:cNvSpPr>
          <p:nvPr>
            <p:ph type="title"/>
          </p:nvPr>
        </p:nvSpPr>
        <p:spPr>
          <a:xfrm>
            <a:off x="1024128" y="828339"/>
            <a:ext cx="9720072" cy="957430"/>
          </a:xfrm>
        </p:spPr>
        <p:txBody>
          <a:bodyPr>
            <a:normAutofit/>
          </a:bodyPr>
          <a:lstStyle/>
          <a:p>
            <a:r>
              <a:rPr lang="en-US" err="1"/>
              <a:t>TransUNet</a:t>
            </a:r>
            <a:r>
              <a:rPr lang="en-US"/>
              <a:t> For Medical Image Segmentation</a:t>
            </a:r>
          </a:p>
        </p:txBody>
      </p:sp>
      <p:pic>
        <p:nvPicPr>
          <p:cNvPr id="6" name="Picture 2" descr="transunet">
            <a:extLst>
              <a:ext uri="{FF2B5EF4-FFF2-40B4-BE49-F238E27FC236}">
                <a16:creationId xmlns:a16="http://schemas.microsoft.com/office/drawing/2014/main" id="{8E99A7DC-B92B-3675-B96C-B448F87B4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508" y="1826409"/>
            <a:ext cx="9956332" cy="48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53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0A838B-69A1-0A9F-961F-5F7FF28D94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7AFB9-1C2B-089F-B3FF-84AE94DB76D6}"/>
              </a:ext>
            </a:extLst>
          </p:cNvPr>
          <p:cNvSpPr>
            <a:spLocks noGrp="1"/>
          </p:cNvSpPr>
          <p:nvPr>
            <p:ph type="title"/>
          </p:nvPr>
        </p:nvSpPr>
        <p:spPr>
          <a:xfrm>
            <a:off x="1024128" y="585216"/>
            <a:ext cx="6066818" cy="1499616"/>
          </a:xfrm>
        </p:spPr>
        <p:txBody>
          <a:bodyPr>
            <a:normAutofit/>
          </a:bodyPr>
          <a:lstStyle/>
          <a:p>
            <a:r>
              <a:rPr lang="en-US" dirty="0"/>
              <a:t>What is </a:t>
            </a:r>
            <a:r>
              <a:rPr lang="en-US" dirty="0" err="1"/>
              <a:t>TransUNet</a:t>
            </a:r>
            <a:endParaRPr lang="en-US" dirty="0"/>
          </a:p>
        </p:txBody>
      </p:sp>
      <p:sp>
        <p:nvSpPr>
          <p:cNvPr id="3" name="Content Placeholder 2">
            <a:extLst>
              <a:ext uri="{FF2B5EF4-FFF2-40B4-BE49-F238E27FC236}">
                <a16:creationId xmlns:a16="http://schemas.microsoft.com/office/drawing/2014/main" id="{DCC406DC-223A-10B7-1FB5-89C0B22B9893}"/>
              </a:ext>
            </a:extLst>
          </p:cNvPr>
          <p:cNvSpPr>
            <a:spLocks noGrp="1"/>
          </p:cNvSpPr>
          <p:nvPr>
            <p:ph idx="1"/>
          </p:nvPr>
        </p:nvSpPr>
        <p:spPr>
          <a:xfrm>
            <a:off x="558800" y="1889760"/>
            <a:ext cx="7508240" cy="4734560"/>
          </a:xfrm>
        </p:spPr>
        <p:txBody>
          <a:bodyPr>
            <a:normAutofit lnSpcReduction="10000"/>
          </a:bodyPr>
          <a:lstStyle/>
          <a:p>
            <a:pPr algn="just">
              <a:buFont typeface="Arial" panose="020B0604020202020204" pitchFamily="34" charset="0"/>
              <a:buChar char="•"/>
            </a:pPr>
            <a:r>
              <a:rPr lang="en-US" sz="2000" dirty="0"/>
              <a:t> A state-of-the-art medical image segmentation model that combines the strengths of Transformers and U-Net (CNN). Our project adapts this for satellite imagery.</a:t>
            </a:r>
          </a:p>
          <a:p>
            <a:pPr>
              <a:buFont typeface="Arial" panose="020B0604020202020204" pitchFamily="34" charset="0"/>
              <a:buChar char="•"/>
            </a:pPr>
            <a:r>
              <a:rPr lang="en-US" sz="2000" dirty="0"/>
              <a:t> Designed to capture both global, long-range dependencies (via Transformers) and local, fine-grained details (via U-Net).</a:t>
            </a:r>
          </a:p>
          <a:p>
            <a:pPr>
              <a:buFont typeface="Arial" panose="020B0604020202020204" pitchFamily="34" charset="0"/>
              <a:buChar char="•"/>
            </a:pPr>
            <a:r>
              <a:rPr lang="en-US" sz="2000" dirty="0"/>
              <a:t> Core Components: </a:t>
            </a:r>
          </a:p>
          <a:p>
            <a:pPr lvl="1">
              <a:lnSpc>
                <a:spcPct val="110000"/>
              </a:lnSpc>
              <a:buFont typeface="Arial" panose="020B0604020202020204" pitchFamily="34" charset="0"/>
              <a:buChar char="•"/>
            </a:pPr>
            <a:r>
              <a:rPr lang="en-US" sz="1600" b="1" dirty="0"/>
              <a:t>CNN Backbone (Encoder):</a:t>
            </a:r>
            <a:r>
              <a:rPr lang="en-US" sz="1600" dirty="0"/>
              <a:t> Model uses a ResNet-50 based backbone (R50-ViT-B_16) as part of the Vision Transformer (</a:t>
            </a:r>
            <a:r>
              <a:rPr lang="en-US" sz="1600" dirty="0" err="1"/>
              <a:t>ViT</a:t>
            </a:r>
            <a:r>
              <a:rPr lang="en-US" sz="1600" dirty="0"/>
              <a:t>) encoder.</a:t>
            </a:r>
          </a:p>
          <a:p>
            <a:pPr lvl="1">
              <a:lnSpc>
                <a:spcPct val="110000"/>
              </a:lnSpc>
              <a:buFont typeface="Arial" panose="020B0604020202020204" pitchFamily="34" charset="0"/>
              <a:buChar char="•"/>
            </a:pPr>
            <a:r>
              <a:rPr lang="en-US" sz="1600" b="1" dirty="0"/>
              <a:t>Transformer Encoder:</a:t>
            </a:r>
            <a:r>
              <a:rPr lang="en-US" sz="1600" dirty="0"/>
              <a:t> The feature maps are processed by a Vision Transformer (Pretrained ViT-B_16 From Google) which tokenizes image patches (16x16) and uses self-attention mechanisms to learn global relationships.</a:t>
            </a:r>
          </a:p>
          <a:p>
            <a:pPr lvl="1">
              <a:lnSpc>
                <a:spcPct val="110000"/>
              </a:lnSpc>
              <a:buFont typeface="Arial" panose="020B0604020202020204" pitchFamily="34" charset="0"/>
              <a:buChar char="•"/>
            </a:pPr>
            <a:r>
              <a:rPr lang="en-US" sz="1600" b="1" dirty="0"/>
              <a:t>Decoder (CNN-based):</a:t>
            </a:r>
            <a:r>
              <a:rPr lang="en-US" sz="1600" dirty="0"/>
              <a:t> A U-Net-like decoder architecture with skip connections </a:t>
            </a:r>
            <a:r>
              <a:rPr lang="en-US" sz="1600" dirty="0" err="1"/>
              <a:t>upsamples</a:t>
            </a:r>
            <a:r>
              <a:rPr lang="en-US" sz="1600" dirty="0"/>
              <a:t> the features to produce the segmentation map. It uses skip connections from multiple resolution stages of the CNN backbone.</a:t>
            </a:r>
          </a:p>
          <a:p>
            <a:pPr lvl="1">
              <a:lnSpc>
                <a:spcPct val="110000"/>
              </a:lnSpc>
              <a:buFont typeface="Arial" panose="020B0604020202020204" pitchFamily="34" charset="0"/>
              <a:buChar char="•"/>
            </a:pPr>
            <a:r>
              <a:rPr lang="en-US" sz="1600" b="1" dirty="0"/>
              <a:t>Segmentation Head:</a:t>
            </a:r>
            <a:r>
              <a:rPr lang="en-US" sz="1600" dirty="0"/>
              <a:t> A final convolutional layer outputs the pixel-wise segmentation map</a:t>
            </a:r>
          </a:p>
        </p:txBody>
      </p:sp>
      <p:pic>
        <p:nvPicPr>
          <p:cNvPr id="1026" name="Picture 2">
            <a:extLst>
              <a:ext uri="{FF2B5EF4-FFF2-40B4-BE49-F238E27FC236}">
                <a16:creationId xmlns:a16="http://schemas.microsoft.com/office/drawing/2014/main" id="{5AFC1F45-341A-3FAD-17DC-13FCD16F7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264" y="3846082"/>
            <a:ext cx="3962400" cy="30119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AAD949-62A0-8365-36CB-74C17A3AD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928" y="0"/>
            <a:ext cx="3497072" cy="34970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3D761B-ACE6-C257-7C81-F4E914AED287}"/>
              </a:ext>
            </a:extLst>
          </p:cNvPr>
          <p:cNvSpPr txBox="1"/>
          <p:nvPr/>
        </p:nvSpPr>
        <p:spPr>
          <a:xfrm>
            <a:off x="8442960" y="3515360"/>
            <a:ext cx="3525520" cy="369332"/>
          </a:xfrm>
          <a:prstGeom prst="rect">
            <a:avLst/>
          </a:prstGeom>
          <a:noFill/>
        </p:spPr>
        <p:txBody>
          <a:bodyPr wrap="square" rtlCol="0">
            <a:spAutoFit/>
          </a:bodyPr>
          <a:lstStyle/>
          <a:p>
            <a:r>
              <a:rPr lang="en-US"/>
              <a:t>Human Abdomen Scan</a:t>
            </a:r>
          </a:p>
        </p:txBody>
      </p:sp>
      <p:pic>
        <p:nvPicPr>
          <p:cNvPr id="1032" name="Picture 8">
            <a:extLst>
              <a:ext uri="{FF2B5EF4-FFF2-40B4-BE49-F238E27FC236}">
                <a16:creationId xmlns:a16="http://schemas.microsoft.com/office/drawing/2014/main" id="{9954BD1F-9588-1571-0FEE-40CDD2793C8A}"/>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8440928" y="0"/>
            <a:ext cx="3497072" cy="349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2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6E12B-B295-0B51-345B-07D317992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FD1DA-09C0-9775-7BE4-838E56F773C7}"/>
              </a:ext>
            </a:extLst>
          </p:cNvPr>
          <p:cNvSpPr>
            <a:spLocks noGrp="1"/>
          </p:cNvSpPr>
          <p:nvPr>
            <p:ph type="title"/>
          </p:nvPr>
        </p:nvSpPr>
        <p:spPr>
          <a:xfrm>
            <a:off x="1024128" y="585216"/>
            <a:ext cx="6270752" cy="1499616"/>
          </a:xfrm>
        </p:spPr>
        <p:txBody>
          <a:bodyPr>
            <a:normAutofit/>
          </a:bodyPr>
          <a:lstStyle/>
          <a:p>
            <a:r>
              <a:rPr lang="en-US"/>
              <a:t>Our Model: </a:t>
            </a:r>
            <a:r>
              <a:rPr lang="en-US" err="1"/>
              <a:t>VIt-UNet</a:t>
            </a:r>
            <a:r>
              <a:rPr lang="en-US"/>
              <a:t> Hybrid</a:t>
            </a:r>
          </a:p>
        </p:txBody>
      </p:sp>
      <p:sp>
        <p:nvSpPr>
          <p:cNvPr id="3" name="Content Placeholder 2">
            <a:extLst>
              <a:ext uri="{FF2B5EF4-FFF2-40B4-BE49-F238E27FC236}">
                <a16:creationId xmlns:a16="http://schemas.microsoft.com/office/drawing/2014/main" id="{AF61327F-F45D-52D2-1904-E3115E0972B2}"/>
              </a:ext>
            </a:extLst>
          </p:cNvPr>
          <p:cNvSpPr>
            <a:spLocks noGrp="1"/>
          </p:cNvSpPr>
          <p:nvPr>
            <p:ph idx="1"/>
          </p:nvPr>
        </p:nvSpPr>
        <p:spPr>
          <a:xfrm>
            <a:off x="802640" y="2084832"/>
            <a:ext cx="6563360" cy="4224528"/>
          </a:xfrm>
        </p:spPr>
        <p:txBody>
          <a:bodyPr>
            <a:normAutofit/>
          </a:bodyPr>
          <a:lstStyle/>
          <a:p>
            <a:pPr>
              <a:buFont typeface="Arial" panose="020B0604020202020204" pitchFamily="34" charset="0"/>
              <a:buChar char="•"/>
            </a:pPr>
            <a:r>
              <a:rPr lang="en-US"/>
              <a:t> Most of the Code and Architecture for the Model has been directly taken from the </a:t>
            </a:r>
            <a:r>
              <a:rPr lang="en-US" err="1"/>
              <a:t>TransUNet</a:t>
            </a:r>
            <a:r>
              <a:rPr lang="en-US"/>
              <a:t> project by Chen et al. (2021) and then adapted to be used for building Segmentation.</a:t>
            </a:r>
          </a:p>
          <a:p>
            <a:pPr>
              <a:buFont typeface="Arial" panose="020B0604020202020204" pitchFamily="34" charset="0"/>
              <a:buChar char="•"/>
            </a:pPr>
            <a:r>
              <a:rPr lang="en-US"/>
              <a:t> Our Model has Been adapted to perform building segmentation from Chinese GaoFen-7 (GF-7) satellite imagery.</a:t>
            </a:r>
          </a:p>
          <a:p>
            <a:pPr>
              <a:buFont typeface="Arial" panose="020B0604020202020204" pitchFamily="34" charset="0"/>
              <a:buChar char="•"/>
            </a:pPr>
            <a:r>
              <a:rPr lang="en-US"/>
              <a:t> The primary goal is to achieve high segmentation accuracy (Dice score) and low boundary error (HD95) across diverse urban areas.</a:t>
            </a:r>
          </a:p>
          <a:p>
            <a:pPr>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3D8A1F89-CCA9-B334-8B3C-07B2C9AB2561}"/>
              </a:ext>
            </a:extLst>
          </p:cNvPr>
          <p:cNvPicPr>
            <a:picLocks noChangeAspect="1"/>
          </p:cNvPicPr>
          <p:nvPr/>
        </p:nvPicPr>
        <p:blipFill>
          <a:blip r:embed="rId3"/>
          <a:stretch>
            <a:fillRect/>
          </a:stretch>
        </p:blipFill>
        <p:spPr>
          <a:xfrm>
            <a:off x="8103031" y="230692"/>
            <a:ext cx="3526113" cy="6396616"/>
          </a:xfrm>
          <a:prstGeom prst="rect">
            <a:avLst/>
          </a:prstGeom>
        </p:spPr>
      </p:pic>
    </p:spTree>
    <p:extLst>
      <p:ext uri="{BB962C8B-B14F-4D97-AF65-F5344CB8AC3E}">
        <p14:creationId xmlns:p14="http://schemas.microsoft.com/office/powerpoint/2010/main" val="367545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EEFB81-78D4-E3DA-9813-D4923E7540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B6330-CB04-33E3-5E8A-C3F2D0859730}"/>
              </a:ext>
            </a:extLst>
          </p:cNvPr>
          <p:cNvSpPr>
            <a:spLocks noGrp="1"/>
          </p:cNvSpPr>
          <p:nvPr>
            <p:ph type="title"/>
          </p:nvPr>
        </p:nvSpPr>
        <p:spPr>
          <a:xfrm>
            <a:off x="855963" y="585215"/>
            <a:ext cx="7079348" cy="1499616"/>
          </a:xfrm>
        </p:spPr>
        <p:txBody>
          <a:bodyPr>
            <a:normAutofit/>
          </a:bodyPr>
          <a:lstStyle/>
          <a:p>
            <a:r>
              <a:rPr lang="en-US"/>
              <a:t>Key Changes Made to </a:t>
            </a:r>
            <a:br>
              <a:rPr lang="en-US"/>
            </a:br>
            <a:r>
              <a:rPr lang="en-US"/>
              <a:t>The Model</a:t>
            </a:r>
          </a:p>
        </p:txBody>
      </p:sp>
      <p:sp>
        <p:nvSpPr>
          <p:cNvPr id="3" name="Content Placeholder 2">
            <a:extLst>
              <a:ext uri="{FF2B5EF4-FFF2-40B4-BE49-F238E27FC236}">
                <a16:creationId xmlns:a16="http://schemas.microsoft.com/office/drawing/2014/main" id="{6E118EAB-4E65-86DF-A1BF-C3D7FF79985F}"/>
              </a:ext>
            </a:extLst>
          </p:cNvPr>
          <p:cNvSpPr>
            <a:spLocks noGrp="1"/>
          </p:cNvSpPr>
          <p:nvPr>
            <p:ph idx="1"/>
          </p:nvPr>
        </p:nvSpPr>
        <p:spPr>
          <a:xfrm>
            <a:off x="409903" y="1998441"/>
            <a:ext cx="6852745" cy="4686138"/>
          </a:xfrm>
        </p:spPr>
        <p:txBody>
          <a:bodyPr vert="horz" lIns="45720" tIns="45720" rIns="45720" bIns="45720" rtlCol="0" anchor="t">
            <a:normAutofit fontScale="92500"/>
          </a:bodyPr>
          <a:lstStyle/>
          <a:p>
            <a:r>
              <a:rPr lang="en-US" sz="1600"/>
              <a:t> </a:t>
            </a:r>
            <a:r>
              <a:rPr lang="en-US" sz="1600" b="1"/>
              <a:t>Optimizers</a:t>
            </a:r>
            <a:r>
              <a:rPr lang="en-US" sz="1600"/>
              <a:t>:</a:t>
            </a:r>
          </a:p>
          <a:p>
            <a:pPr marL="264795" lvl="1">
              <a:buFont typeface="Courier New,monospace" panose="020B0604020202020204" pitchFamily="34" charset="0"/>
              <a:buChar char="o"/>
            </a:pPr>
            <a:r>
              <a:rPr lang="en-US" sz="1600"/>
              <a:t> SGD with Momentum </a:t>
            </a:r>
            <a:r>
              <a:rPr lang="en-US"/>
              <a:t>→</a:t>
            </a:r>
            <a:r>
              <a:rPr lang="en-US" sz="1600"/>
              <a:t> Adam </a:t>
            </a:r>
            <a:r>
              <a:rPr lang="en-US"/>
              <a:t>→</a:t>
            </a:r>
            <a:r>
              <a:rPr lang="en-US" sz="1600"/>
              <a:t> </a:t>
            </a:r>
            <a:r>
              <a:rPr lang="en-US" sz="1600" err="1"/>
              <a:t>AdamW</a:t>
            </a:r>
            <a:r>
              <a:rPr lang="en-US" sz="1600"/>
              <a:t> </a:t>
            </a:r>
            <a:r>
              <a:rPr lang="en-US"/>
              <a:t>→ </a:t>
            </a:r>
            <a:r>
              <a:rPr lang="en-US" sz="1600" err="1"/>
              <a:t>AdamW</a:t>
            </a:r>
            <a:r>
              <a:rPr lang="en-US" sz="1600"/>
              <a:t> + </a:t>
            </a:r>
            <a:r>
              <a:rPr lang="en-US" sz="1600" err="1"/>
              <a:t>AMSGrad</a:t>
            </a:r>
            <a:r>
              <a:rPr lang="en-US" sz="1600"/>
              <a:t>  </a:t>
            </a:r>
          </a:p>
          <a:p>
            <a:pPr marL="264795" lvl="1">
              <a:buFont typeface="Courier New,monospace" panose="020B0604020202020204" pitchFamily="34" charset="0"/>
              <a:buChar char="o"/>
            </a:pPr>
            <a:r>
              <a:rPr lang="en-US" sz="1600"/>
              <a:t> Improved convergence, Adding </a:t>
            </a:r>
            <a:r>
              <a:rPr lang="en-US" sz="1600" err="1"/>
              <a:t>AMSGrad</a:t>
            </a:r>
            <a:r>
              <a:rPr lang="en-US" sz="1600"/>
              <a:t> in particular helped enhance convergence</a:t>
            </a:r>
          </a:p>
          <a:p>
            <a:r>
              <a:rPr lang="en-US" sz="1600" b="1">
                <a:ea typeface="+mn-lt"/>
                <a:cs typeface="+mn-lt"/>
              </a:rPr>
              <a:t>Scheduler:</a:t>
            </a:r>
            <a:endParaRPr lang="en-US" sz="1600"/>
          </a:p>
          <a:p>
            <a:pPr marL="264795" lvl="1">
              <a:buFont typeface="Courier New" panose="020B0604020202020204" pitchFamily="34" charset="0"/>
              <a:buChar char="o"/>
            </a:pPr>
            <a:r>
              <a:rPr lang="en-US" sz="1600">
                <a:ea typeface="+mn-lt"/>
                <a:cs typeface="+mn-lt"/>
              </a:rPr>
              <a:t> Original Model used of </a:t>
            </a:r>
            <a:r>
              <a:rPr lang="en-US" sz="1600" b="1">
                <a:ea typeface="+mn-lt"/>
                <a:cs typeface="+mn-lt"/>
              </a:rPr>
              <a:t>polynomial learning rate decay: </a:t>
            </a:r>
            <a:r>
              <a:rPr lang="en-US" sz="1600">
                <a:ea typeface="+mn-lt"/>
                <a:cs typeface="+mn-lt"/>
              </a:rPr>
              <a:t>led to inconsistent convergence behavior and slower training progress, particularly in the early epochs </a:t>
            </a:r>
          </a:p>
          <a:p>
            <a:pPr marL="264795" lvl="1">
              <a:buFont typeface="Courier New" panose="020B0604020202020204" pitchFamily="34" charset="0"/>
              <a:buChar char="o"/>
            </a:pPr>
            <a:r>
              <a:rPr lang="en-US" sz="1600">
                <a:ea typeface="+mn-lt"/>
                <a:cs typeface="+mn-lt"/>
              </a:rPr>
              <a:t> Replaced polynomial decay with </a:t>
            </a:r>
            <a:r>
              <a:rPr lang="en-US" sz="1600" b="1" err="1">
                <a:ea typeface="+mn-lt"/>
                <a:cs typeface="+mn-lt"/>
              </a:rPr>
              <a:t>CosineAnnealingWarmRestarts</a:t>
            </a:r>
            <a:endParaRPr lang="en-US" sz="1600"/>
          </a:p>
          <a:p>
            <a:pPr marL="264795" lvl="1">
              <a:buFont typeface="Courier New" panose="020B0604020202020204" pitchFamily="34" charset="0"/>
              <a:buChar char="o"/>
            </a:pPr>
            <a:r>
              <a:rPr lang="en-US" sz="1600">
                <a:ea typeface="+mn-lt"/>
                <a:cs typeface="+mn-lt"/>
              </a:rPr>
              <a:t> Smoother, adaptive learning rates &amp; </a:t>
            </a:r>
            <a:r>
              <a:rPr lang="en-US" sz="1600"/>
              <a:t>resulted in faster convergence, reduced training time, and improved overall stability</a:t>
            </a:r>
          </a:p>
          <a:p>
            <a:r>
              <a:rPr lang="en-US" sz="1600" b="1">
                <a:ea typeface="+mn-lt"/>
                <a:cs typeface="+mn-lt"/>
              </a:rPr>
              <a:t>Data Augmentation:</a:t>
            </a:r>
            <a:endParaRPr lang="en-US" sz="1600"/>
          </a:p>
          <a:p>
            <a:pPr marL="264795" lvl="1">
              <a:buFont typeface="Courier New" panose="020B0604020202020204" pitchFamily="34" charset="0"/>
              <a:buChar char="o"/>
            </a:pPr>
            <a:r>
              <a:rPr lang="en-US" sz="1600">
                <a:ea typeface="+mn-lt"/>
                <a:cs typeface="+mn-lt"/>
              </a:rPr>
              <a:t> Started with strong augmentations → poor results </a:t>
            </a:r>
            <a:endParaRPr lang="en-US" sz="1600"/>
          </a:p>
          <a:p>
            <a:pPr marL="264795" lvl="1">
              <a:buFont typeface="Courier New" panose="020B0604020202020204" pitchFamily="34" charset="0"/>
              <a:buChar char="o"/>
            </a:pPr>
            <a:r>
              <a:rPr lang="en-US" sz="1600"/>
              <a:t> Final: A Moderate data augmentation pipeline using </a:t>
            </a:r>
            <a:r>
              <a:rPr lang="en-US" sz="1600" err="1"/>
              <a:t>Albumentations</a:t>
            </a:r>
            <a:r>
              <a:rPr lang="en-US" sz="1600"/>
              <a:t>, which applies a combination of </a:t>
            </a:r>
            <a:r>
              <a:rPr lang="en-US" sz="1600" b="1"/>
              <a:t>geometric transforms</a:t>
            </a:r>
            <a:r>
              <a:rPr lang="en-US" sz="1600"/>
              <a:t> (rotation, flips) &amp; various </a:t>
            </a:r>
            <a:r>
              <a:rPr lang="en-US" sz="1600" b="1"/>
              <a:t>color augmentations</a:t>
            </a:r>
            <a:r>
              <a:rPr lang="en-US" sz="1600"/>
              <a:t> (like brightness, contrast, and color shifting), and </a:t>
            </a:r>
            <a:r>
              <a:rPr lang="en-US" sz="1600" b="1"/>
              <a:t>multiplicative noise</a:t>
            </a:r>
            <a:r>
              <a:rPr lang="en-US" sz="1600"/>
              <a:t>.</a:t>
            </a:r>
          </a:p>
          <a:p>
            <a:pPr marL="127635" lvl="1" indent="0">
              <a:buNone/>
            </a:pPr>
            <a:r>
              <a:rPr lang="en-US" sz="1600" b="1">
                <a:ea typeface="+mn-lt"/>
                <a:cs typeface="+mn-lt"/>
              </a:rPr>
              <a:t>Tuning:</a:t>
            </a:r>
            <a:endParaRPr lang="en-US" sz="1600"/>
          </a:p>
          <a:p>
            <a:pPr marL="264795" lvl="1">
              <a:buFont typeface="Courier New" panose="020B0604020202020204" pitchFamily="34" charset="0"/>
              <a:buChar char="o"/>
            </a:pPr>
            <a:r>
              <a:rPr lang="en-US" sz="1600">
                <a:ea typeface="+mn-lt"/>
                <a:cs typeface="+mn-lt"/>
              </a:rPr>
              <a:t> Batch size, learning rate, training epochs, skip connections</a:t>
            </a:r>
            <a:endParaRPr lang="en-US" sz="1600"/>
          </a:p>
          <a:p>
            <a:pPr>
              <a:buFont typeface="Arial" panose="020B0604020202020204" pitchFamily="34" charset="0"/>
              <a:buChar char="•"/>
            </a:pPr>
            <a:endParaRPr lang="en-US" sz="1600"/>
          </a:p>
        </p:txBody>
      </p:sp>
      <p:pic>
        <p:nvPicPr>
          <p:cNvPr id="2052" name="Picture 4" descr="A aerial view of a river&#10;&#10;AI-generated content may be incorrect.">
            <a:extLst>
              <a:ext uri="{FF2B5EF4-FFF2-40B4-BE49-F238E27FC236}">
                <a16:creationId xmlns:a16="http://schemas.microsoft.com/office/drawing/2014/main" id="{C5D404D3-F2B6-C471-7823-B3932D96C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5" r="19380"/>
          <a:stretch>
            <a:fillRect/>
          </a:stretch>
        </p:blipFill>
        <p:spPr bwMode="auto">
          <a:xfrm>
            <a:off x="7552266" y="10"/>
            <a:ext cx="4639734"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F68D76-8DA8-FB2C-3ED8-39437EFA03F2}"/>
              </a:ext>
            </a:extLst>
          </p:cNvPr>
          <p:cNvSpPr txBox="1"/>
          <p:nvPr/>
        </p:nvSpPr>
        <p:spPr>
          <a:xfrm>
            <a:off x="10152994" y="6449189"/>
            <a:ext cx="1933904" cy="369332"/>
          </a:xfrm>
          <a:prstGeom prst="rect">
            <a:avLst/>
          </a:prstGeom>
          <a:noFill/>
          <a:ln>
            <a:noFill/>
          </a:ln>
        </p:spPr>
        <p:txBody>
          <a:bodyPr wrap="square" rtlCol="0">
            <a:spAutoFit/>
          </a:bodyPr>
          <a:lstStyle/>
          <a:p>
            <a:pPr algn="r">
              <a:spcAft>
                <a:spcPts val="600"/>
              </a:spcAft>
            </a:pPr>
            <a:r>
              <a:rPr lang="en-US" b="1">
                <a:solidFill>
                  <a:schemeClr val="bg1"/>
                </a:solidFill>
                <a:effectLst>
                  <a:outerShdw blurRad="38100" dist="38100" dir="2700000" algn="tl">
                    <a:srgbClr val="000000">
                      <a:alpha val="43137"/>
                    </a:srgbClr>
                  </a:outerShdw>
                </a:effectLst>
              </a:rPr>
              <a:t>Chongqing</a:t>
            </a:r>
            <a:r>
              <a:rPr lang="en-US" b="1">
                <a:solidFill>
                  <a:schemeClr val="bg1"/>
                </a:solidFill>
              </a:rPr>
              <a:t>, China</a:t>
            </a:r>
          </a:p>
        </p:txBody>
      </p:sp>
    </p:spTree>
    <p:extLst>
      <p:ext uri="{BB962C8B-B14F-4D97-AF65-F5344CB8AC3E}">
        <p14:creationId xmlns:p14="http://schemas.microsoft.com/office/powerpoint/2010/main" val="237351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CFE2A5-C5E1-B7BA-DD53-C1B260BB2B5B}"/>
              </a:ext>
            </a:extLst>
          </p:cNvPr>
          <p:cNvSpPr/>
          <p:nvPr/>
        </p:nvSpPr>
        <p:spPr>
          <a:xfrm>
            <a:off x="330740" y="1318097"/>
            <a:ext cx="797665" cy="5642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385F29-FAE6-55B0-D75D-43D024ADAF56}"/>
              </a:ext>
            </a:extLst>
          </p:cNvPr>
          <p:cNvSpPr/>
          <p:nvPr/>
        </p:nvSpPr>
        <p:spPr>
          <a:xfrm>
            <a:off x="413569" y="277238"/>
            <a:ext cx="8197695" cy="1342417"/>
          </a:xfrm>
          <a:prstGeom prst="rect">
            <a:avLst/>
          </a:prstGeom>
          <a:solidFill>
            <a:schemeClr val="accent1">
              <a:lumMod val="50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DC1D4B81-6140-2318-47EC-741D14427ADA}"/>
              </a:ext>
            </a:extLst>
          </p:cNvPr>
          <p:cNvSpPr txBox="1">
            <a:spLocks/>
          </p:cNvSpPr>
          <p:nvPr/>
        </p:nvSpPr>
        <p:spPr>
          <a:xfrm>
            <a:off x="1128405" y="515133"/>
            <a:ext cx="5683852" cy="93405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solidFill>
                  <a:schemeClr val="bg1"/>
                </a:solidFill>
              </a:rPr>
              <a:t>Data Augments</a:t>
            </a:r>
          </a:p>
        </p:txBody>
      </p:sp>
      <p:cxnSp>
        <p:nvCxnSpPr>
          <p:cNvPr id="14" name="Straight Connector 13">
            <a:extLst>
              <a:ext uri="{FF2B5EF4-FFF2-40B4-BE49-F238E27FC236}">
                <a16:creationId xmlns:a16="http://schemas.microsoft.com/office/drawing/2014/main" id="{2859D0AC-A573-97E8-7FF8-FE9C01F4251A}"/>
              </a:ext>
            </a:extLst>
          </p:cNvPr>
          <p:cNvCxnSpPr>
            <a:cxnSpLocks/>
          </p:cNvCxnSpPr>
          <p:nvPr/>
        </p:nvCxnSpPr>
        <p:spPr>
          <a:xfrm>
            <a:off x="1062651" y="614058"/>
            <a:ext cx="0" cy="6313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2">
            <a:extLst>
              <a:ext uri="{FF2B5EF4-FFF2-40B4-BE49-F238E27FC236}">
                <a16:creationId xmlns:a16="http://schemas.microsoft.com/office/drawing/2014/main" id="{420CD5E3-15AA-5DDD-1E86-3E3A7341E24F}"/>
              </a:ext>
            </a:extLst>
          </p:cNvPr>
          <p:cNvGraphicFramePr>
            <a:graphicFrameLocks noGrp="1"/>
          </p:cNvGraphicFramePr>
          <p:nvPr>
            <p:ph idx="1"/>
            <p:extLst>
              <p:ext uri="{D42A27DB-BD31-4B8C-83A1-F6EECF244321}">
                <p14:modId xmlns:p14="http://schemas.microsoft.com/office/powerpoint/2010/main" val="453488819"/>
              </p:ext>
            </p:extLst>
          </p:nvPr>
        </p:nvGraphicFramePr>
        <p:xfrm>
          <a:off x="413570" y="1750978"/>
          <a:ext cx="8282958" cy="4897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a:extLst>
              <a:ext uri="{FF2B5EF4-FFF2-40B4-BE49-F238E27FC236}">
                <a16:creationId xmlns:a16="http://schemas.microsoft.com/office/drawing/2014/main" id="{0EB47771-0F79-B419-A523-BDCEE70CB9BF}"/>
              </a:ext>
            </a:extLst>
          </p:cNvPr>
          <p:cNvPicPr>
            <a:picLocks noChangeAspect="1"/>
          </p:cNvPicPr>
          <p:nvPr/>
        </p:nvPicPr>
        <p:blipFill>
          <a:blip r:embed="rId7"/>
          <a:srcRect r="58210"/>
          <a:stretch>
            <a:fillRect/>
          </a:stretch>
        </p:blipFill>
        <p:spPr>
          <a:xfrm>
            <a:off x="8856753" y="145836"/>
            <a:ext cx="3122578" cy="3283164"/>
          </a:xfrm>
          <a:prstGeom prst="rect">
            <a:avLst/>
          </a:prstGeom>
        </p:spPr>
      </p:pic>
      <p:pic>
        <p:nvPicPr>
          <p:cNvPr id="29" name="Picture 28">
            <a:extLst>
              <a:ext uri="{FF2B5EF4-FFF2-40B4-BE49-F238E27FC236}">
                <a16:creationId xmlns:a16="http://schemas.microsoft.com/office/drawing/2014/main" id="{5C70ED8D-4B46-3DF2-A244-192DB95C6CCB}"/>
              </a:ext>
            </a:extLst>
          </p:cNvPr>
          <p:cNvPicPr>
            <a:picLocks noChangeAspect="1"/>
          </p:cNvPicPr>
          <p:nvPr/>
        </p:nvPicPr>
        <p:blipFill>
          <a:blip r:embed="rId7"/>
          <a:srcRect l="59521"/>
          <a:stretch>
            <a:fillRect/>
          </a:stretch>
        </p:blipFill>
        <p:spPr>
          <a:xfrm>
            <a:off x="8891081" y="3367451"/>
            <a:ext cx="3122578" cy="3389494"/>
          </a:xfrm>
          <a:prstGeom prst="rect">
            <a:avLst/>
          </a:prstGeom>
        </p:spPr>
      </p:pic>
    </p:spTree>
    <p:extLst>
      <p:ext uri="{BB962C8B-B14F-4D97-AF65-F5344CB8AC3E}">
        <p14:creationId xmlns:p14="http://schemas.microsoft.com/office/powerpoint/2010/main" val="3347950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480E4B5-2F08-53DE-DA66-507634BBFC6B}"/>
              </a:ext>
            </a:extLst>
          </p:cNvPr>
          <p:cNvSpPr/>
          <p:nvPr/>
        </p:nvSpPr>
        <p:spPr>
          <a:xfrm>
            <a:off x="0" y="5943600"/>
            <a:ext cx="12235774" cy="914400"/>
          </a:xfrm>
          <a:prstGeom prst="rect">
            <a:avLst/>
          </a:prstGeom>
          <a:solidFill>
            <a:schemeClr val="tx2">
              <a:lumMod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AD5ABB-E4B2-04F3-6004-0640A46A1589}"/>
              </a:ext>
            </a:extLst>
          </p:cNvPr>
          <p:cNvSpPr/>
          <p:nvPr/>
        </p:nvSpPr>
        <p:spPr>
          <a:xfrm>
            <a:off x="183658" y="3284707"/>
            <a:ext cx="11824683" cy="3120504"/>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ABAC3F7-DDE6-5031-40C4-2D57DF54FC24}"/>
              </a:ext>
            </a:extLst>
          </p:cNvPr>
          <p:cNvPicPr>
            <a:picLocks noChangeAspect="1"/>
          </p:cNvPicPr>
          <p:nvPr/>
        </p:nvPicPr>
        <p:blipFill>
          <a:blip r:embed="rId2"/>
          <a:srcRect r="57782"/>
          <a:stretch>
            <a:fillRect/>
          </a:stretch>
        </p:blipFill>
        <p:spPr>
          <a:xfrm>
            <a:off x="159696" y="39011"/>
            <a:ext cx="3058122" cy="3182757"/>
          </a:xfrm>
          <a:prstGeom prst="rect">
            <a:avLst/>
          </a:prstGeom>
        </p:spPr>
      </p:pic>
      <p:pic>
        <p:nvPicPr>
          <p:cNvPr id="6" name="Picture 5">
            <a:extLst>
              <a:ext uri="{FF2B5EF4-FFF2-40B4-BE49-F238E27FC236}">
                <a16:creationId xmlns:a16="http://schemas.microsoft.com/office/drawing/2014/main" id="{F1BBF52C-F95C-711B-8FA2-9164327C3B39}"/>
              </a:ext>
            </a:extLst>
          </p:cNvPr>
          <p:cNvPicPr>
            <a:picLocks noChangeAspect="1"/>
          </p:cNvPicPr>
          <p:nvPr/>
        </p:nvPicPr>
        <p:blipFill>
          <a:blip r:embed="rId2"/>
          <a:srcRect l="59402"/>
          <a:stretch>
            <a:fillRect/>
          </a:stretch>
        </p:blipFill>
        <p:spPr>
          <a:xfrm>
            <a:off x="3156629" y="39011"/>
            <a:ext cx="2941336" cy="3183445"/>
          </a:xfrm>
          <a:prstGeom prst="rect">
            <a:avLst/>
          </a:prstGeom>
        </p:spPr>
      </p:pic>
      <p:pic>
        <p:nvPicPr>
          <p:cNvPr id="17" name="Picture 16">
            <a:extLst>
              <a:ext uri="{FF2B5EF4-FFF2-40B4-BE49-F238E27FC236}">
                <a16:creationId xmlns:a16="http://schemas.microsoft.com/office/drawing/2014/main" id="{E111EA3A-D478-D6A8-DC4A-A65D04EA1174}"/>
              </a:ext>
            </a:extLst>
          </p:cNvPr>
          <p:cNvPicPr>
            <a:picLocks noChangeAspect="1"/>
          </p:cNvPicPr>
          <p:nvPr/>
        </p:nvPicPr>
        <p:blipFill>
          <a:blip r:embed="rId3"/>
          <a:srcRect l="59779"/>
          <a:stretch>
            <a:fillRect/>
          </a:stretch>
        </p:blipFill>
        <p:spPr>
          <a:xfrm>
            <a:off x="3127442" y="3221766"/>
            <a:ext cx="2913443" cy="3182758"/>
          </a:xfrm>
          <a:prstGeom prst="rect">
            <a:avLst/>
          </a:prstGeom>
        </p:spPr>
      </p:pic>
      <p:pic>
        <p:nvPicPr>
          <p:cNvPr id="18" name="Picture 17">
            <a:extLst>
              <a:ext uri="{FF2B5EF4-FFF2-40B4-BE49-F238E27FC236}">
                <a16:creationId xmlns:a16="http://schemas.microsoft.com/office/drawing/2014/main" id="{1B0092D7-C706-8EE3-7486-CF1FEAA2491E}"/>
              </a:ext>
            </a:extLst>
          </p:cNvPr>
          <p:cNvPicPr>
            <a:picLocks noChangeAspect="1"/>
          </p:cNvPicPr>
          <p:nvPr/>
        </p:nvPicPr>
        <p:blipFill>
          <a:blip r:embed="rId3"/>
          <a:srcRect r="59213"/>
          <a:stretch>
            <a:fillRect/>
          </a:stretch>
        </p:blipFill>
        <p:spPr>
          <a:xfrm>
            <a:off x="159697" y="3221766"/>
            <a:ext cx="2967746" cy="3182757"/>
          </a:xfrm>
          <a:prstGeom prst="rect">
            <a:avLst/>
          </a:prstGeom>
        </p:spPr>
      </p:pic>
      <p:pic>
        <p:nvPicPr>
          <p:cNvPr id="20" name="Picture 19">
            <a:extLst>
              <a:ext uri="{FF2B5EF4-FFF2-40B4-BE49-F238E27FC236}">
                <a16:creationId xmlns:a16="http://schemas.microsoft.com/office/drawing/2014/main" id="{18BF6D63-F541-68BB-066C-9DE9CB398ACD}"/>
              </a:ext>
            </a:extLst>
          </p:cNvPr>
          <p:cNvPicPr>
            <a:picLocks noChangeAspect="1"/>
          </p:cNvPicPr>
          <p:nvPr/>
        </p:nvPicPr>
        <p:blipFill>
          <a:blip r:embed="rId4"/>
          <a:srcRect l="59037"/>
          <a:stretch>
            <a:fillRect/>
          </a:stretch>
        </p:blipFill>
        <p:spPr>
          <a:xfrm>
            <a:off x="9065765" y="39654"/>
            <a:ext cx="2966539" cy="3182112"/>
          </a:xfrm>
          <a:prstGeom prst="rect">
            <a:avLst/>
          </a:prstGeom>
        </p:spPr>
      </p:pic>
      <p:pic>
        <p:nvPicPr>
          <p:cNvPr id="22" name="Picture 21">
            <a:extLst>
              <a:ext uri="{FF2B5EF4-FFF2-40B4-BE49-F238E27FC236}">
                <a16:creationId xmlns:a16="http://schemas.microsoft.com/office/drawing/2014/main" id="{2CBF0235-F3CB-92E8-B0B2-EFFCD8046633}"/>
              </a:ext>
            </a:extLst>
          </p:cNvPr>
          <p:cNvPicPr>
            <a:picLocks noChangeAspect="1"/>
          </p:cNvPicPr>
          <p:nvPr/>
        </p:nvPicPr>
        <p:blipFill>
          <a:blip r:embed="rId4"/>
          <a:srcRect r="59462"/>
          <a:stretch>
            <a:fillRect/>
          </a:stretch>
        </p:blipFill>
        <p:spPr>
          <a:xfrm>
            <a:off x="6085519" y="39011"/>
            <a:ext cx="2935797" cy="3182112"/>
          </a:xfrm>
          <a:prstGeom prst="rect">
            <a:avLst/>
          </a:prstGeom>
        </p:spPr>
      </p:pic>
      <p:pic>
        <p:nvPicPr>
          <p:cNvPr id="25" name="Picture 24">
            <a:extLst>
              <a:ext uri="{FF2B5EF4-FFF2-40B4-BE49-F238E27FC236}">
                <a16:creationId xmlns:a16="http://schemas.microsoft.com/office/drawing/2014/main" id="{320A574C-7468-2423-0148-0899C947BE35}"/>
              </a:ext>
            </a:extLst>
          </p:cNvPr>
          <p:cNvPicPr>
            <a:picLocks noChangeAspect="1"/>
          </p:cNvPicPr>
          <p:nvPr/>
        </p:nvPicPr>
        <p:blipFill>
          <a:blip r:embed="rId5"/>
          <a:srcRect l="59740"/>
          <a:stretch>
            <a:fillRect/>
          </a:stretch>
        </p:blipFill>
        <p:spPr>
          <a:xfrm>
            <a:off x="9094898" y="3221096"/>
            <a:ext cx="2913443" cy="3179704"/>
          </a:xfrm>
          <a:prstGeom prst="rect">
            <a:avLst/>
          </a:prstGeom>
        </p:spPr>
      </p:pic>
      <p:pic>
        <p:nvPicPr>
          <p:cNvPr id="28" name="Picture 27">
            <a:extLst>
              <a:ext uri="{FF2B5EF4-FFF2-40B4-BE49-F238E27FC236}">
                <a16:creationId xmlns:a16="http://schemas.microsoft.com/office/drawing/2014/main" id="{999C999A-AF35-7AAA-3F10-93510C0657B2}"/>
              </a:ext>
            </a:extLst>
          </p:cNvPr>
          <p:cNvPicPr>
            <a:picLocks noChangeAspect="1"/>
          </p:cNvPicPr>
          <p:nvPr/>
        </p:nvPicPr>
        <p:blipFill>
          <a:blip r:embed="rId5"/>
          <a:srcRect r="59462"/>
          <a:stretch>
            <a:fillRect/>
          </a:stretch>
        </p:blipFill>
        <p:spPr>
          <a:xfrm>
            <a:off x="6124376" y="3217354"/>
            <a:ext cx="2937028" cy="3183446"/>
          </a:xfrm>
          <a:prstGeom prst="rect">
            <a:avLst/>
          </a:prstGeom>
        </p:spPr>
      </p:pic>
    </p:spTree>
    <p:extLst>
      <p:ext uri="{BB962C8B-B14F-4D97-AF65-F5344CB8AC3E}">
        <p14:creationId xmlns:p14="http://schemas.microsoft.com/office/powerpoint/2010/main" val="952272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F9C7-E2F8-9537-DA0C-736468445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F2457-9849-A22B-B7E8-17E60835D031}"/>
              </a:ext>
            </a:extLst>
          </p:cNvPr>
          <p:cNvSpPr>
            <a:spLocks noGrp="1"/>
          </p:cNvSpPr>
          <p:nvPr>
            <p:ph type="title"/>
          </p:nvPr>
        </p:nvSpPr>
        <p:spPr>
          <a:xfrm>
            <a:off x="855963" y="585215"/>
            <a:ext cx="6417861" cy="1499616"/>
          </a:xfrm>
        </p:spPr>
        <p:txBody>
          <a:bodyPr>
            <a:normAutofit/>
          </a:bodyPr>
          <a:lstStyle/>
          <a:p>
            <a:r>
              <a:rPr lang="en-US" sz="4400"/>
              <a:t>Quick Overview of The Model Parameters</a:t>
            </a:r>
          </a:p>
        </p:txBody>
      </p:sp>
      <p:sp>
        <p:nvSpPr>
          <p:cNvPr id="3" name="Content Placeholder 2">
            <a:extLst>
              <a:ext uri="{FF2B5EF4-FFF2-40B4-BE49-F238E27FC236}">
                <a16:creationId xmlns:a16="http://schemas.microsoft.com/office/drawing/2014/main" id="{C804697D-6D5D-D062-0166-2D24E985D628}"/>
              </a:ext>
            </a:extLst>
          </p:cNvPr>
          <p:cNvSpPr>
            <a:spLocks noGrp="1"/>
          </p:cNvSpPr>
          <p:nvPr>
            <p:ph idx="1"/>
          </p:nvPr>
        </p:nvSpPr>
        <p:spPr>
          <a:xfrm>
            <a:off x="711659" y="2023789"/>
            <a:ext cx="6471613" cy="4487917"/>
          </a:xfrm>
        </p:spPr>
        <p:txBody>
          <a:bodyPr>
            <a:normAutofit fontScale="85000" lnSpcReduction="20000"/>
          </a:bodyPr>
          <a:lstStyle/>
          <a:p>
            <a:pPr>
              <a:buFont typeface="Arial" panose="020B0604020202020204" pitchFamily="34" charset="0"/>
              <a:buChar char="•"/>
            </a:pPr>
            <a:r>
              <a:rPr lang="en-US" sz="2000" dirty="0"/>
              <a:t> </a:t>
            </a:r>
            <a:r>
              <a:rPr lang="en-US" sz="2000" b="1" dirty="0"/>
              <a:t>Dataset: </a:t>
            </a:r>
            <a:r>
              <a:rPr lang="en-US" sz="2000" dirty="0"/>
              <a:t>Chinese GaoFen-7 (GF-7) satellite imagery dataset.</a:t>
            </a:r>
          </a:p>
          <a:p>
            <a:pPr lvl="1">
              <a:buFont typeface="Arial" panose="020B0604020202020204" pitchFamily="34" charset="0"/>
              <a:buChar char="•"/>
            </a:pPr>
            <a:r>
              <a:rPr lang="en-US" sz="1600" b="1" dirty="0"/>
              <a:t>Total Images</a:t>
            </a:r>
            <a:r>
              <a:rPr lang="en-US" sz="1600" dirty="0"/>
              <a:t>: </a:t>
            </a:r>
            <a:r>
              <a:rPr lang="en-US" sz="1600" b="1" dirty="0"/>
              <a:t>5175</a:t>
            </a:r>
            <a:r>
              <a:rPr lang="en-US" sz="1600" dirty="0"/>
              <a:t>  = </a:t>
            </a:r>
            <a:r>
              <a:rPr lang="en-US" sz="1600" b="1" dirty="0"/>
              <a:t>Training</a:t>
            </a:r>
            <a:r>
              <a:rPr lang="en-US" sz="1600" dirty="0"/>
              <a:t>: </a:t>
            </a:r>
            <a:r>
              <a:rPr lang="en-US" sz="1600" dirty="0">
                <a:solidFill>
                  <a:schemeClr val="accent1">
                    <a:lumMod val="75000"/>
                  </a:schemeClr>
                </a:solidFill>
              </a:rPr>
              <a:t>3106</a:t>
            </a:r>
            <a:r>
              <a:rPr lang="en-US" sz="1600" dirty="0"/>
              <a:t> images + </a:t>
            </a:r>
            <a:r>
              <a:rPr lang="en-US" sz="1600" b="1" dirty="0"/>
              <a:t>Validation</a:t>
            </a:r>
            <a:r>
              <a:rPr lang="en-US" sz="1600" dirty="0"/>
              <a:t>: </a:t>
            </a:r>
            <a:r>
              <a:rPr lang="en-US" sz="1600" dirty="0">
                <a:solidFill>
                  <a:schemeClr val="accent1">
                    <a:lumMod val="75000"/>
                  </a:schemeClr>
                </a:solidFill>
              </a:rPr>
              <a:t>1034</a:t>
            </a:r>
            <a:r>
              <a:rPr lang="en-US" sz="1600" dirty="0"/>
              <a:t> images + </a:t>
            </a:r>
            <a:r>
              <a:rPr lang="en-US" sz="1600" b="1" dirty="0"/>
              <a:t>Test</a:t>
            </a:r>
            <a:r>
              <a:rPr lang="en-US" sz="1600" dirty="0"/>
              <a:t>: </a:t>
            </a:r>
            <a:r>
              <a:rPr lang="en-US" sz="1600" dirty="0">
                <a:solidFill>
                  <a:schemeClr val="accent1">
                    <a:lumMod val="75000"/>
                  </a:schemeClr>
                </a:solidFill>
              </a:rPr>
              <a:t>1035</a:t>
            </a:r>
            <a:r>
              <a:rPr lang="en-US" sz="1600" dirty="0"/>
              <a:t>  images</a:t>
            </a:r>
          </a:p>
          <a:p>
            <a:pPr>
              <a:buFont typeface="Arial" panose="020B0604020202020204" pitchFamily="34" charset="0"/>
              <a:buChar char="•"/>
            </a:pPr>
            <a:r>
              <a:rPr lang="en-US" sz="2000" dirty="0"/>
              <a:t> </a:t>
            </a:r>
            <a:r>
              <a:rPr lang="en-US" sz="2000" b="1" dirty="0"/>
              <a:t>Number of Classes</a:t>
            </a:r>
            <a:r>
              <a:rPr lang="en-US" sz="2000" dirty="0"/>
              <a:t> = 2 Building vs. Background</a:t>
            </a:r>
          </a:p>
          <a:p>
            <a:pPr>
              <a:buFont typeface="Arial" panose="020B0604020202020204" pitchFamily="34" charset="0"/>
              <a:buChar char="•"/>
            </a:pPr>
            <a:r>
              <a:rPr lang="en-US" sz="2000" dirty="0"/>
              <a:t> </a:t>
            </a:r>
            <a:r>
              <a:rPr lang="en-US" sz="2000" b="1" dirty="0"/>
              <a:t>Image Size </a:t>
            </a:r>
            <a:r>
              <a:rPr lang="en-US" sz="2000" dirty="0"/>
              <a:t>: 224 X 224 </a:t>
            </a:r>
            <a:r>
              <a:rPr lang="en-US" sz="2000" b="1" dirty="0"/>
              <a:t>, Patch Size </a:t>
            </a:r>
            <a:r>
              <a:rPr lang="en-US" sz="2000" dirty="0"/>
              <a:t>= 16 X 16</a:t>
            </a:r>
          </a:p>
          <a:p>
            <a:pPr>
              <a:buFont typeface="Arial" panose="020B0604020202020204" pitchFamily="34" charset="0"/>
              <a:buChar char="•"/>
            </a:pPr>
            <a:r>
              <a:rPr lang="en-US" sz="2000" dirty="0"/>
              <a:t> </a:t>
            </a:r>
            <a:r>
              <a:rPr lang="en-US" sz="2000" b="1" dirty="0"/>
              <a:t>Augments Used</a:t>
            </a:r>
            <a:r>
              <a:rPr lang="en-US" sz="2000" dirty="0"/>
              <a:t>: </a:t>
            </a:r>
            <a:r>
              <a:rPr lang="en-US" sz="2100" dirty="0"/>
              <a:t>Geometric Transforms, Color Augments, &amp; Multiplicative Noise</a:t>
            </a:r>
          </a:p>
          <a:p>
            <a:pPr>
              <a:buFont typeface="Arial" panose="020B0604020202020204" pitchFamily="34" charset="0"/>
              <a:buChar char="•"/>
            </a:pPr>
            <a:r>
              <a:rPr lang="en-US" sz="2000" b="1" dirty="0"/>
              <a:t>Device: </a:t>
            </a:r>
            <a:r>
              <a:rPr lang="en-US" sz="2000" dirty="0"/>
              <a:t>GPU (Cuda)</a:t>
            </a:r>
          </a:p>
          <a:p>
            <a:pPr>
              <a:buFont typeface="Arial" panose="020B0604020202020204" pitchFamily="34" charset="0"/>
              <a:buChar char="•"/>
            </a:pPr>
            <a:r>
              <a:rPr lang="en-US" sz="2000" b="1" dirty="0"/>
              <a:t> Optimizer:</a:t>
            </a:r>
            <a:r>
              <a:rPr lang="en-US" sz="2000" dirty="0"/>
              <a:t> </a:t>
            </a:r>
            <a:r>
              <a:rPr lang="en-US" sz="2000" dirty="0" err="1"/>
              <a:t>AdamW</a:t>
            </a:r>
            <a:r>
              <a:rPr lang="en-US" sz="2000" dirty="0"/>
              <a:t>  + </a:t>
            </a:r>
            <a:r>
              <a:rPr lang="en-US" sz="2000" dirty="0" err="1"/>
              <a:t>AMSGrad</a:t>
            </a:r>
            <a:r>
              <a:rPr lang="en-US" sz="2000" dirty="0"/>
              <a:t>  </a:t>
            </a:r>
          </a:p>
          <a:p>
            <a:pPr>
              <a:buFont typeface="Arial" panose="020B0604020202020204" pitchFamily="34" charset="0"/>
              <a:buChar char="•"/>
            </a:pPr>
            <a:r>
              <a:rPr lang="en-US" sz="2000" dirty="0"/>
              <a:t> </a:t>
            </a:r>
            <a:r>
              <a:rPr lang="en-US" sz="2000" b="1" dirty="0"/>
              <a:t>Learning Rate Scheduler: </a:t>
            </a:r>
            <a:r>
              <a:rPr lang="en-US" sz="2000" dirty="0" err="1">
                <a:ea typeface="+mn-lt"/>
                <a:cs typeface="+mn-lt"/>
              </a:rPr>
              <a:t>CosineAnnealingWarmRestarts</a:t>
            </a:r>
            <a:endParaRPr lang="en-US" sz="2000" dirty="0">
              <a:ea typeface="+mn-lt"/>
              <a:cs typeface="+mn-lt"/>
            </a:endParaRPr>
          </a:p>
          <a:p>
            <a:pPr>
              <a:buFont typeface="Arial" panose="020B0604020202020204" pitchFamily="34" charset="0"/>
              <a:buChar char="•"/>
            </a:pPr>
            <a:r>
              <a:rPr lang="en-US" sz="2000" dirty="0">
                <a:ea typeface="+mn-lt"/>
                <a:cs typeface="+mn-lt"/>
              </a:rPr>
              <a:t> </a:t>
            </a:r>
            <a:r>
              <a:rPr lang="en-US" sz="2000" b="1" dirty="0">
                <a:ea typeface="+mn-lt"/>
                <a:cs typeface="+mn-lt"/>
              </a:rPr>
              <a:t>Base Leering Rate: </a:t>
            </a:r>
            <a:r>
              <a:rPr lang="en-US" sz="2000" dirty="0">
                <a:ea typeface="+mn-lt"/>
                <a:cs typeface="+mn-lt"/>
              </a:rPr>
              <a:t>0.001</a:t>
            </a:r>
          </a:p>
          <a:p>
            <a:pPr>
              <a:buFont typeface="Arial" panose="020B0604020202020204" pitchFamily="34" charset="0"/>
              <a:buChar char="•"/>
            </a:pPr>
            <a:r>
              <a:rPr lang="en-US" sz="2000" dirty="0"/>
              <a:t> </a:t>
            </a:r>
            <a:r>
              <a:rPr lang="en-US" sz="2000" b="1" dirty="0">
                <a:ea typeface="+mn-lt"/>
                <a:cs typeface="+mn-lt"/>
              </a:rPr>
              <a:t>Loss Function: </a:t>
            </a:r>
            <a:r>
              <a:rPr lang="en-US" sz="2000" dirty="0">
                <a:ea typeface="+mn-lt"/>
                <a:cs typeface="+mn-lt"/>
              </a:rPr>
              <a:t>Dice + </a:t>
            </a:r>
            <a:r>
              <a:rPr lang="en-US" sz="2000" dirty="0" err="1">
                <a:ea typeface="+mn-lt"/>
                <a:cs typeface="+mn-lt"/>
              </a:rPr>
              <a:t>CrossEntropy</a:t>
            </a:r>
            <a:r>
              <a:rPr lang="en-US" sz="2000" dirty="0">
                <a:ea typeface="+mn-lt"/>
                <a:cs typeface="+mn-lt"/>
              </a:rPr>
              <a:t> (CE)</a:t>
            </a:r>
            <a:endParaRPr lang="en-US" sz="2000" dirty="0"/>
          </a:p>
          <a:p>
            <a:pPr>
              <a:buFont typeface="Arial" panose="020B0604020202020204" pitchFamily="34" charset="0"/>
              <a:buChar char="•"/>
            </a:pPr>
            <a:r>
              <a:rPr lang="en-US" sz="2000" dirty="0"/>
              <a:t> </a:t>
            </a:r>
            <a:r>
              <a:rPr lang="en-US" sz="2000" b="1" dirty="0"/>
              <a:t>Batch Size: </a:t>
            </a:r>
            <a:r>
              <a:rPr lang="en-US" sz="2000" dirty="0"/>
              <a:t>25</a:t>
            </a:r>
          </a:p>
          <a:p>
            <a:pPr>
              <a:buFont typeface="Arial" panose="020B0604020202020204" pitchFamily="34" charset="0"/>
              <a:buChar char="•"/>
            </a:pPr>
            <a:r>
              <a:rPr lang="en-US" sz="2000" dirty="0"/>
              <a:t> </a:t>
            </a:r>
            <a:r>
              <a:rPr lang="en-US" sz="2000" b="1" dirty="0"/>
              <a:t>Number of Epochs: </a:t>
            </a:r>
            <a:r>
              <a:rPr lang="en-US" dirty="0"/>
              <a:t>94</a:t>
            </a:r>
            <a:endParaRPr lang="en-US" sz="2000" dirty="0"/>
          </a:p>
        </p:txBody>
      </p:sp>
      <p:pic>
        <p:nvPicPr>
          <p:cNvPr id="1030" name="Picture 6" descr="alt text">
            <a:extLst>
              <a:ext uri="{FF2B5EF4-FFF2-40B4-BE49-F238E27FC236}">
                <a16:creationId xmlns:a16="http://schemas.microsoft.com/office/drawing/2014/main" id="{38A4386B-86BF-AEA0-582D-17867E3458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177"/>
          <a:stretch>
            <a:fillRect/>
          </a:stretch>
        </p:blipFill>
        <p:spPr bwMode="auto">
          <a:xfrm>
            <a:off x="7418128" y="0"/>
            <a:ext cx="477387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6FA50F-B035-1BDE-DB2C-E66F3F151CD5}"/>
              </a:ext>
            </a:extLst>
          </p:cNvPr>
          <p:cNvSpPr txBox="1"/>
          <p:nvPr/>
        </p:nvSpPr>
        <p:spPr>
          <a:xfrm>
            <a:off x="9693130" y="6449189"/>
            <a:ext cx="2455831" cy="369332"/>
          </a:xfrm>
          <a:prstGeom prst="rect">
            <a:avLst/>
          </a:prstGeom>
          <a:noFill/>
          <a:ln>
            <a:noFill/>
          </a:ln>
        </p:spPr>
        <p:txBody>
          <a:bodyPr wrap="square" rtlCol="0">
            <a:spAutoFit/>
          </a:bodyPr>
          <a:lstStyle/>
          <a:p>
            <a:pPr algn="r">
              <a:spcAft>
                <a:spcPts val="600"/>
              </a:spcAft>
            </a:pPr>
            <a:r>
              <a:rPr lang="en-US" b="1">
                <a:solidFill>
                  <a:schemeClr val="bg1"/>
                </a:solidFill>
                <a:effectLst>
                  <a:outerShdw blurRad="38100" dist="38100" dir="2700000" algn="tl">
                    <a:srgbClr val="000000">
                      <a:alpha val="43137"/>
                    </a:srgbClr>
                  </a:outerShdw>
                </a:effectLst>
              </a:rPr>
              <a:t>Images from Dataset</a:t>
            </a:r>
            <a:endParaRPr lang="en-US" b="1">
              <a:solidFill>
                <a:schemeClr val="bg1"/>
              </a:solidFill>
            </a:endParaRPr>
          </a:p>
        </p:txBody>
      </p:sp>
    </p:spTree>
    <p:extLst>
      <p:ext uri="{BB962C8B-B14F-4D97-AF65-F5344CB8AC3E}">
        <p14:creationId xmlns:p14="http://schemas.microsoft.com/office/powerpoint/2010/main" val="242529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5FEFA7-7ACF-4838-D01E-246CCCEB3194}"/>
            </a:ext>
          </a:extLst>
        </p:cNvPr>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undarbans web">
            <a:extLst>
              <a:ext uri="{FF2B5EF4-FFF2-40B4-BE49-F238E27FC236}">
                <a16:creationId xmlns:a16="http://schemas.microsoft.com/office/drawing/2014/main" id="{8BC23C01-60ED-2964-3C68-D4D295445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549" b="15234"/>
          <a:stretch>
            <a:fillRect/>
          </a:stretch>
        </p:blipFill>
        <p:spPr bwMode="auto">
          <a:xfrm>
            <a:off x="20" y="975"/>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C5382-E502-4769-40A4-053C07ABF6FD}"/>
              </a:ext>
            </a:extLst>
          </p:cNvPr>
          <p:cNvSpPr>
            <a:spLocks noGrp="1"/>
          </p:cNvSpPr>
          <p:nvPr>
            <p:ph type="title"/>
          </p:nvPr>
        </p:nvSpPr>
        <p:spPr>
          <a:xfrm>
            <a:off x="4309349" y="3429000"/>
            <a:ext cx="7501651" cy="1090938"/>
          </a:xfrm>
        </p:spPr>
        <p:txBody>
          <a:bodyPr vert="horz" lIns="91440" tIns="45720" rIns="91440" bIns="45720" rtlCol="0" anchor="b">
            <a:normAutofit/>
          </a:bodyPr>
          <a:lstStyle/>
          <a:p>
            <a:pPr algn="l"/>
            <a:r>
              <a:rPr lang="en-US">
                <a:solidFill>
                  <a:srgbClr val="FFFFFF"/>
                </a:solidFill>
              </a:rPr>
              <a:t>Results</a:t>
            </a:r>
          </a:p>
        </p:txBody>
      </p:sp>
      <p:sp>
        <p:nvSpPr>
          <p:cNvPr id="3" name="Text Placeholder 2">
            <a:extLst>
              <a:ext uri="{FF2B5EF4-FFF2-40B4-BE49-F238E27FC236}">
                <a16:creationId xmlns:a16="http://schemas.microsoft.com/office/drawing/2014/main" id="{DB7281D6-E303-600A-CF41-AAE1CF375CCD}"/>
              </a:ext>
            </a:extLst>
          </p:cNvPr>
          <p:cNvSpPr>
            <a:spLocks noGrp="1"/>
          </p:cNvSpPr>
          <p:nvPr>
            <p:ph type="body" idx="1"/>
          </p:nvPr>
        </p:nvSpPr>
        <p:spPr>
          <a:xfrm>
            <a:off x="4309349" y="4779313"/>
            <a:ext cx="7501650" cy="514816"/>
          </a:xfrm>
        </p:spPr>
        <p:txBody>
          <a:bodyPr vert="horz" lIns="91440" tIns="45720" rIns="91440" bIns="45720" rtlCol="0" anchor="t">
            <a:normAutofit/>
          </a:bodyPr>
          <a:lstStyle/>
          <a:p>
            <a:r>
              <a:rPr lang="en-US">
                <a:solidFill>
                  <a:srgbClr val="FFFFFF"/>
                </a:solidFill>
              </a:rPr>
              <a:t>VIT + U NET</a:t>
            </a:r>
          </a:p>
        </p:txBody>
      </p:sp>
      <p:cxnSp>
        <p:nvCxnSpPr>
          <p:cNvPr id="30" name="Straight Connector 29">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AE776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8688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E00D8-67D0-D680-C30B-F87766492C5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04E344-9E63-B8C4-B6D9-C51160979EC0}"/>
              </a:ext>
            </a:extLst>
          </p:cNvPr>
          <p:cNvSpPr/>
          <p:nvPr/>
        </p:nvSpPr>
        <p:spPr>
          <a:xfrm>
            <a:off x="0" y="0"/>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7A308-E3F2-9E2B-A1C8-D29EE64DD972}"/>
              </a:ext>
            </a:extLst>
          </p:cNvPr>
          <p:cNvSpPr>
            <a:spLocks noGrp="1"/>
          </p:cNvSpPr>
          <p:nvPr>
            <p:ph type="title"/>
          </p:nvPr>
        </p:nvSpPr>
        <p:spPr>
          <a:xfrm>
            <a:off x="1192011" y="422950"/>
            <a:ext cx="5683852" cy="1352748"/>
          </a:xfrm>
        </p:spPr>
        <p:txBody>
          <a:bodyPr/>
          <a:lstStyle/>
          <a:p>
            <a:r>
              <a:rPr lang="en-US">
                <a:solidFill>
                  <a:schemeClr val="bg1"/>
                </a:solidFill>
              </a:rPr>
              <a:t>Model Final Test Scores</a:t>
            </a:r>
          </a:p>
        </p:txBody>
      </p:sp>
      <p:cxnSp>
        <p:nvCxnSpPr>
          <p:cNvPr id="16" name="Straight Connector 15">
            <a:extLst>
              <a:ext uri="{FF2B5EF4-FFF2-40B4-BE49-F238E27FC236}">
                <a16:creationId xmlns:a16="http://schemas.microsoft.com/office/drawing/2014/main" id="{12D5877C-CDCE-8A83-A49C-765B7C01A0B0}"/>
              </a:ext>
            </a:extLst>
          </p:cNvPr>
          <p:cNvCxnSpPr/>
          <p:nvPr/>
        </p:nvCxnSpPr>
        <p:spPr>
          <a:xfrm>
            <a:off x="926464" y="590263"/>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FD9C3323-5C3B-A425-64B7-C0ACD15FB753}"/>
              </a:ext>
            </a:extLst>
          </p:cNvPr>
          <p:cNvGraphicFramePr>
            <a:graphicFrameLocks/>
          </p:cNvGraphicFramePr>
          <p:nvPr>
            <p:extLst>
              <p:ext uri="{D42A27DB-BD31-4B8C-83A1-F6EECF244321}">
                <p14:modId xmlns:p14="http://schemas.microsoft.com/office/powerpoint/2010/main" val="1288205975"/>
              </p:ext>
            </p:extLst>
          </p:nvPr>
        </p:nvGraphicFramePr>
        <p:xfrm>
          <a:off x="477972" y="2139117"/>
          <a:ext cx="5517348" cy="4378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19C25874-026D-2BCB-D43C-39E55B4CA468}"/>
              </a:ext>
            </a:extLst>
          </p:cNvPr>
          <p:cNvGraphicFramePr>
            <a:graphicFrameLocks/>
          </p:cNvGraphicFramePr>
          <p:nvPr>
            <p:extLst>
              <p:ext uri="{D42A27DB-BD31-4B8C-83A1-F6EECF244321}">
                <p14:modId xmlns:p14="http://schemas.microsoft.com/office/powerpoint/2010/main" val="3226429008"/>
              </p:ext>
            </p:extLst>
          </p:nvPr>
        </p:nvGraphicFramePr>
        <p:xfrm>
          <a:off x="6271158" y="2139116"/>
          <a:ext cx="5336075" cy="437863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486B823-F4AA-3CDA-04B5-74681A100360}"/>
              </a:ext>
            </a:extLst>
          </p:cNvPr>
          <p:cNvSpPr txBox="1"/>
          <p:nvPr/>
        </p:nvSpPr>
        <p:spPr>
          <a:xfrm>
            <a:off x="3827108" y="6224425"/>
            <a:ext cx="413657" cy="276999"/>
          </a:xfrm>
          <a:prstGeom prst="rect">
            <a:avLst/>
          </a:prstGeom>
          <a:solidFill>
            <a:schemeClr val="bg1"/>
          </a:solidFill>
        </p:spPr>
        <p:txBody>
          <a:bodyPr wrap="square" rtlCol="0">
            <a:spAutoFit/>
          </a:bodyPr>
          <a:lstStyle/>
          <a:p>
            <a:r>
              <a:rPr lang="en-US" sz="1200"/>
              <a:t>Q3</a:t>
            </a:r>
          </a:p>
        </p:txBody>
      </p:sp>
      <p:sp>
        <p:nvSpPr>
          <p:cNvPr id="5" name="TextBox 4">
            <a:extLst>
              <a:ext uri="{FF2B5EF4-FFF2-40B4-BE49-F238E27FC236}">
                <a16:creationId xmlns:a16="http://schemas.microsoft.com/office/drawing/2014/main" id="{26C3E34F-3B9E-CB1D-75F9-5447B9406A24}"/>
              </a:ext>
            </a:extLst>
          </p:cNvPr>
          <p:cNvSpPr txBox="1"/>
          <p:nvPr/>
        </p:nvSpPr>
        <p:spPr>
          <a:xfrm>
            <a:off x="5046308" y="6224424"/>
            <a:ext cx="413657" cy="276999"/>
          </a:xfrm>
          <a:prstGeom prst="rect">
            <a:avLst/>
          </a:prstGeom>
          <a:solidFill>
            <a:schemeClr val="bg1"/>
          </a:solidFill>
        </p:spPr>
        <p:txBody>
          <a:bodyPr wrap="square" rtlCol="0">
            <a:spAutoFit/>
          </a:bodyPr>
          <a:lstStyle/>
          <a:p>
            <a:r>
              <a:rPr lang="en-US" sz="1200"/>
              <a:t>Q1</a:t>
            </a:r>
          </a:p>
        </p:txBody>
      </p:sp>
    </p:spTree>
    <p:extLst>
      <p:ext uri="{BB962C8B-B14F-4D97-AF65-F5344CB8AC3E}">
        <p14:creationId xmlns:p14="http://schemas.microsoft.com/office/powerpoint/2010/main" val="396900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B789E2-7C15-F6DC-9299-149031D03B93}"/>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D1821E-3C31-937B-2320-8101D1972AF2}"/>
              </a:ext>
            </a:extLst>
          </p:cNvPr>
          <p:cNvSpPr>
            <a:spLocks noGrp="1"/>
          </p:cNvSpPr>
          <p:nvPr>
            <p:ph type="title"/>
          </p:nvPr>
        </p:nvSpPr>
        <p:spPr>
          <a:xfrm>
            <a:off x="1024128" y="380821"/>
            <a:ext cx="7793005" cy="1294889"/>
          </a:xfrm>
        </p:spPr>
        <p:txBody>
          <a:bodyPr>
            <a:normAutofit/>
          </a:bodyPr>
          <a:lstStyle/>
          <a:p>
            <a:r>
              <a:rPr lang="en-US" sz="4800">
                <a:solidFill>
                  <a:schemeClr val="bg1"/>
                </a:solidFill>
              </a:rPr>
              <a:t>Comparing our DICE / F1 Score Against Other Models </a:t>
            </a:r>
          </a:p>
        </p:txBody>
      </p:sp>
      <p:sp>
        <p:nvSpPr>
          <p:cNvPr id="6" name="TextBox 5">
            <a:extLst>
              <a:ext uri="{FF2B5EF4-FFF2-40B4-BE49-F238E27FC236}">
                <a16:creationId xmlns:a16="http://schemas.microsoft.com/office/drawing/2014/main" id="{00046A26-B321-C8D1-127B-235AF5E2F3F9}"/>
              </a:ext>
            </a:extLst>
          </p:cNvPr>
          <p:cNvSpPr txBox="1"/>
          <p:nvPr/>
        </p:nvSpPr>
        <p:spPr>
          <a:xfrm>
            <a:off x="8875060" y="5446403"/>
            <a:ext cx="3087445" cy="1169551"/>
          </a:xfrm>
          <a:prstGeom prst="rect">
            <a:avLst/>
          </a:prstGeom>
          <a:noFill/>
        </p:spPr>
        <p:txBody>
          <a:bodyPr wrap="square" rtlCol="0">
            <a:spAutoFit/>
          </a:bodyPr>
          <a:lstStyle/>
          <a:p>
            <a:r>
              <a:rPr lang="en-US" sz="1400" b="1"/>
              <a:t>Source</a:t>
            </a:r>
            <a:r>
              <a:rPr lang="en-US" sz="1400"/>
              <a:t>: Han, R., Fan, X., &amp; Liu, J. (2024). </a:t>
            </a:r>
            <a:r>
              <a:rPr lang="en-US" sz="1400" err="1"/>
              <a:t>EUNet</a:t>
            </a:r>
            <a:r>
              <a:rPr lang="en-US" sz="1400"/>
              <a:t>: Edge-</a:t>
            </a:r>
            <a:r>
              <a:rPr lang="en-US" sz="1400" err="1"/>
              <a:t>UNet</a:t>
            </a:r>
            <a:r>
              <a:rPr lang="en-US" sz="1400"/>
              <a:t> for Accurate Building Extraction and Edge Emphasis in Gaofen-7 Images. Remote Sensing, 16(13), 2397. </a:t>
            </a:r>
          </a:p>
        </p:txBody>
      </p:sp>
      <p:cxnSp>
        <p:nvCxnSpPr>
          <p:cNvPr id="8" name="Straight Connector 7">
            <a:extLst>
              <a:ext uri="{FF2B5EF4-FFF2-40B4-BE49-F238E27FC236}">
                <a16:creationId xmlns:a16="http://schemas.microsoft.com/office/drawing/2014/main" id="{8E18D75F-6A4C-CB47-C1B9-13B3A069BF20}"/>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55DD0DB8-643D-87A2-27B9-368FB31200B5}"/>
              </a:ext>
            </a:extLst>
          </p:cNvPr>
          <p:cNvGraphicFramePr>
            <a:graphicFrameLocks/>
          </p:cNvGraphicFramePr>
          <p:nvPr>
            <p:extLst>
              <p:ext uri="{D42A27DB-BD31-4B8C-83A1-F6EECF244321}">
                <p14:modId xmlns:p14="http://schemas.microsoft.com/office/powerpoint/2010/main" val="881514913"/>
              </p:ext>
            </p:extLst>
          </p:nvPr>
        </p:nvGraphicFramePr>
        <p:xfrm>
          <a:off x="490024" y="1959092"/>
          <a:ext cx="8100508" cy="47355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928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607B86-6022-5E6C-1B60-AA4FBCB62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73C49-9EB7-32AE-FFA7-1A100609C4A6}"/>
              </a:ext>
            </a:extLst>
          </p:cNvPr>
          <p:cNvSpPr>
            <a:spLocks noGrp="1"/>
          </p:cNvSpPr>
          <p:nvPr>
            <p:ph type="title"/>
          </p:nvPr>
        </p:nvSpPr>
        <p:spPr>
          <a:xfrm>
            <a:off x="1024128" y="585216"/>
            <a:ext cx="6066818" cy="1499616"/>
          </a:xfrm>
        </p:spPr>
        <p:txBody>
          <a:bodyPr>
            <a:normAutofit/>
          </a:bodyPr>
          <a:lstStyle/>
          <a:p>
            <a:r>
              <a:rPr lang="en-US"/>
              <a:t>Overview</a:t>
            </a:r>
          </a:p>
        </p:txBody>
      </p:sp>
      <p:sp>
        <p:nvSpPr>
          <p:cNvPr id="3" name="Content Placeholder 2">
            <a:extLst>
              <a:ext uri="{FF2B5EF4-FFF2-40B4-BE49-F238E27FC236}">
                <a16:creationId xmlns:a16="http://schemas.microsoft.com/office/drawing/2014/main" id="{CB39C175-33CB-4D64-1B10-9CA3AB552E53}"/>
              </a:ext>
            </a:extLst>
          </p:cNvPr>
          <p:cNvSpPr>
            <a:spLocks noGrp="1"/>
          </p:cNvSpPr>
          <p:nvPr>
            <p:ph idx="1"/>
          </p:nvPr>
        </p:nvSpPr>
        <p:spPr>
          <a:xfrm>
            <a:off x="1024128" y="1851557"/>
            <a:ext cx="6066818" cy="4023360"/>
          </a:xfrm>
        </p:spPr>
        <p:txBody>
          <a:bodyPr>
            <a:normAutofit/>
          </a:bodyPr>
          <a:lstStyle/>
          <a:p>
            <a:r>
              <a:rPr lang="en-US" sz="2000"/>
              <a:t>Motivation and Question</a:t>
            </a:r>
          </a:p>
          <a:p>
            <a:r>
              <a:rPr lang="en-US" sz="2000"/>
              <a:t>Related work</a:t>
            </a:r>
          </a:p>
          <a:p>
            <a:r>
              <a:rPr lang="en-US" sz="2000"/>
              <a:t>Data</a:t>
            </a:r>
          </a:p>
          <a:p>
            <a:r>
              <a:rPr lang="en-US" sz="2000"/>
              <a:t>Approach</a:t>
            </a:r>
          </a:p>
          <a:p>
            <a:r>
              <a:rPr lang="en-US" sz="2000"/>
              <a:t>Experiments</a:t>
            </a:r>
          </a:p>
          <a:p>
            <a:r>
              <a:rPr lang="en-US" sz="2000"/>
              <a:t>Results</a:t>
            </a:r>
          </a:p>
          <a:p>
            <a:r>
              <a:rPr lang="en-US" sz="2000"/>
              <a:t>Findings and insights</a:t>
            </a:r>
          </a:p>
          <a:p>
            <a:r>
              <a:rPr lang="en-US" sz="2000"/>
              <a:t>Limitations and future work</a:t>
            </a:r>
          </a:p>
          <a:p>
            <a:r>
              <a:rPr lang="en-US" sz="2000"/>
              <a:t>Conclusion</a:t>
            </a:r>
          </a:p>
        </p:txBody>
      </p:sp>
      <p:pic>
        <p:nvPicPr>
          <p:cNvPr id="5" name="Picture 4" descr="A aerial view of a city&#10;&#10;AI-generated content may be incorrect.">
            <a:extLst>
              <a:ext uri="{FF2B5EF4-FFF2-40B4-BE49-F238E27FC236}">
                <a16:creationId xmlns:a16="http://schemas.microsoft.com/office/drawing/2014/main" id="{84FC80AA-B2C6-9EBB-6B3E-D064F29BE096}"/>
              </a:ext>
            </a:extLst>
          </p:cNvPr>
          <p:cNvPicPr>
            <a:picLocks noChangeAspect="1"/>
          </p:cNvPicPr>
          <p:nvPr/>
        </p:nvPicPr>
        <p:blipFill>
          <a:blip r:embed="rId3">
            <a:extLst>
              <a:ext uri="{28A0092B-C50C-407E-A947-70E740481C1C}">
                <a14:useLocalDpi xmlns:a14="http://schemas.microsoft.com/office/drawing/2010/main" val="0"/>
              </a:ext>
            </a:extLst>
          </a:blip>
          <a:srcRect l="-9" r="34999"/>
          <a:stretch>
            <a:fillRect/>
          </a:stretch>
        </p:blipFill>
        <p:spPr>
          <a:xfrm>
            <a:off x="5058562" y="10"/>
            <a:ext cx="7133438" cy="6857990"/>
          </a:xfrm>
          <a:prstGeom prst="rect">
            <a:avLst/>
          </a:prstGeom>
        </p:spPr>
      </p:pic>
    </p:spTree>
    <p:extLst>
      <p:ext uri="{BB962C8B-B14F-4D97-AF65-F5344CB8AC3E}">
        <p14:creationId xmlns:p14="http://schemas.microsoft.com/office/powerpoint/2010/main" val="155779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B882D-43DF-E218-AFC8-59D3573CF30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9F7F066-DB50-1113-2D51-E50A99A5FDED}"/>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3DC9A0E-B41D-DCDD-6F32-0D53F46A43D2}"/>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30D342-51CB-9532-AF47-F8C0A7D820C0}"/>
              </a:ext>
            </a:extLst>
          </p:cNvPr>
          <p:cNvSpPr>
            <a:spLocks noGrp="1"/>
          </p:cNvSpPr>
          <p:nvPr>
            <p:ph type="title"/>
          </p:nvPr>
        </p:nvSpPr>
        <p:spPr>
          <a:xfrm>
            <a:off x="1028265" y="300973"/>
            <a:ext cx="9720072" cy="1499616"/>
          </a:xfrm>
        </p:spPr>
        <p:txBody>
          <a:bodyPr>
            <a:normAutofit/>
          </a:bodyPr>
          <a:lstStyle/>
          <a:p>
            <a:r>
              <a:rPr lang="en-US">
                <a:solidFill>
                  <a:schemeClr val="bg1"/>
                </a:solidFill>
                <a:ea typeface="+mj-lt"/>
                <a:cs typeface="+mj-lt"/>
              </a:rPr>
              <a:t>Histogram of Dice Coefficients</a:t>
            </a:r>
            <a:endParaRPr lang="en-US">
              <a:solidFill>
                <a:schemeClr val="bg1"/>
              </a:solidFill>
            </a:endParaRPr>
          </a:p>
        </p:txBody>
      </p:sp>
      <p:sp>
        <p:nvSpPr>
          <p:cNvPr id="3" name="TextBox 2">
            <a:extLst>
              <a:ext uri="{FF2B5EF4-FFF2-40B4-BE49-F238E27FC236}">
                <a16:creationId xmlns:a16="http://schemas.microsoft.com/office/drawing/2014/main" id="{7781221A-CC41-FD7A-4C5F-E9463301FD35}"/>
              </a:ext>
            </a:extLst>
          </p:cNvPr>
          <p:cNvSpPr txBox="1"/>
          <p:nvPr/>
        </p:nvSpPr>
        <p:spPr>
          <a:xfrm>
            <a:off x="260838" y="2479602"/>
            <a:ext cx="461734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spcAft>
                <a:spcPts val="1200"/>
              </a:spcAft>
              <a:buFont typeface="Arial"/>
              <a:buChar char="•"/>
            </a:pPr>
            <a:r>
              <a:rPr lang="en-US" b="1"/>
              <a:t>Distribution Shape</a:t>
            </a:r>
            <a:r>
              <a:rPr lang="en-US"/>
              <a:t>: Left Skewed and with a Long Tail of Error and the majority of the Dice Coefficients concentrated at the higher end (roughly 0.7 to 1.0). </a:t>
            </a:r>
          </a:p>
          <a:p>
            <a:pPr marL="228600" indent="-228600">
              <a:spcAft>
                <a:spcPts val="1200"/>
              </a:spcAft>
              <a:buFont typeface="Arial"/>
              <a:buChar char="•"/>
            </a:pPr>
            <a:r>
              <a:rPr lang="en-US">
                <a:cs typeface="Arial"/>
              </a:rPr>
              <a:t>Peaks around 0.8 (Median)</a:t>
            </a:r>
          </a:p>
          <a:p>
            <a:pPr marL="228600" indent="-228600">
              <a:spcAft>
                <a:spcPts val="1200"/>
              </a:spcAft>
              <a:buFont typeface="Arial"/>
              <a:buChar char="•"/>
            </a:pPr>
            <a:r>
              <a:rPr lang="en-US">
                <a:cs typeface="Arial"/>
              </a:rPr>
              <a:t>Small Bump in the Dice Coeffect at Zero suggesting there </a:t>
            </a:r>
            <a:r>
              <a:rPr lang="en-US"/>
              <a:t>might be a small subset of images where the model has extremely poor performance</a:t>
            </a:r>
            <a:endParaRPr lang="en-US">
              <a:cs typeface="Arial"/>
            </a:endParaRPr>
          </a:p>
        </p:txBody>
      </p:sp>
      <p:pic>
        <p:nvPicPr>
          <p:cNvPr id="8" name="Picture 7">
            <a:extLst>
              <a:ext uri="{FF2B5EF4-FFF2-40B4-BE49-F238E27FC236}">
                <a16:creationId xmlns:a16="http://schemas.microsoft.com/office/drawing/2014/main" id="{7A38B66B-5351-95F1-62D5-A49A8F2BCBCB}"/>
              </a:ext>
            </a:extLst>
          </p:cNvPr>
          <p:cNvPicPr>
            <a:picLocks noChangeAspect="1"/>
          </p:cNvPicPr>
          <p:nvPr/>
        </p:nvPicPr>
        <p:blipFill>
          <a:blip r:embed="rId2"/>
          <a:stretch>
            <a:fillRect/>
          </a:stretch>
        </p:blipFill>
        <p:spPr>
          <a:xfrm>
            <a:off x="5209785" y="2402058"/>
            <a:ext cx="6480227" cy="4154969"/>
          </a:xfrm>
          <a:prstGeom prst="rect">
            <a:avLst/>
          </a:prstGeom>
        </p:spPr>
      </p:pic>
      <p:sp>
        <p:nvSpPr>
          <p:cNvPr id="7" name="Oval 6">
            <a:extLst>
              <a:ext uri="{FF2B5EF4-FFF2-40B4-BE49-F238E27FC236}">
                <a16:creationId xmlns:a16="http://schemas.microsoft.com/office/drawing/2014/main" id="{22F8ADCD-F63B-09AA-641D-A0CD13AECA0F}"/>
              </a:ext>
            </a:extLst>
          </p:cNvPr>
          <p:cNvSpPr/>
          <p:nvPr/>
        </p:nvSpPr>
        <p:spPr>
          <a:xfrm>
            <a:off x="5733964" y="5132797"/>
            <a:ext cx="724072" cy="1208166"/>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456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EF77E-2AA2-A125-CA82-2E44006F907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5D6866A-5D5F-AACE-AA9E-78EFE4EB254A}"/>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060F136-8C46-0506-DFCE-36BF65FB2DF7}"/>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6B66381-2FF5-8AA8-8AFF-A0BBD324BE46}"/>
              </a:ext>
            </a:extLst>
          </p:cNvPr>
          <p:cNvSpPr>
            <a:spLocks noGrp="1"/>
          </p:cNvSpPr>
          <p:nvPr>
            <p:ph type="title"/>
          </p:nvPr>
        </p:nvSpPr>
        <p:spPr>
          <a:xfrm>
            <a:off x="1028265" y="300973"/>
            <a:ext cx="9720072" cy="1499616"/>
          </a:xfrm>
        </p:spPr>
        <p:txBody>
          <a:bodyPr>
            <a:normAutofit/>
          </a:bodyPr>
          <a:lstStyle/>
          <a:p>
            <a:r>
              <a:rPr lang="en-US">
                <a:solidFill>
                  <a:schemeClr val="bg1"/>
                </a:solidFill>
                <a:ea typeface="+mj-lt"/>
                <a:cs typeface="+mj-lt"/>
              </a:rPr>
              <a:t>Histogram of HD95 Scores</a:t>
            </a:r>
            <a:endParaRPr lang="en-US">
              <a:solidFill>
                <a:schemeClr val="bg1"/>
              </a:solidFill>
            </a:endParaRPr>
          </a:p>
        </p:txBody>
      </p:sp>
      <p:sp>
        <p:nvSpPr>
          <p:cNvPr id="3" name="TextBox 2">
            <a:extLst>
              <a:ext uri="{FF2B5EF4-FFF2-40B4-BE49-F238E27FC236}">
                <a16:creationId xmlns:a16="http://schemas.microsoft.com/office/drawing/2014/main" id="{5C4CF4A5-97CB-C101-4E72-BA8A5AE05FAB}"/>
              </a:ext>
            </a:extLst>
          </p:cNvPr>
          <p:cNvSpPr txBox="1"/>
          <p:nvPr/>
        </p:nvSpPr>
        <p:spPr>
          <a:xfrm>
            <a:off x="542192" y="2467190"/>
            <a:ext cx="4928346"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spcAft>
                <a:spcPts val="1200"/>
              </a:spcAft>
              <a:buFont typeface="Arial"/>
              <a:buChar char="•"/>
            </a:pPr>
            <a:r>
              <a:rPr lang="en-US" b="1"/>
              <a:t>Distribution Shape</a:t>
            </a:r>
            <a:r>
              <a:rPr lang="en-US"/>
              <a:t>: </a:t>
            </a:r>
            <a:r>
              <a:rPr lang="en-US" err="1"/>
              <a:t>Righed</a:t>
            </a:r>
            <a:r>
              <a:rPr lang="en-US"/>
              <a:t> Skewed and with a extremely Long Tail of Error Highlighting the presence of a significant number of Edge Cases</a:t>
            </a:r>
          </a:p>
          <a:p>
            <a:pPr marL="228600" indent="-228600">
              <a:spcAft>
                <a:spcPts val="1200"/>
              </a:spcAft>
              <a:buFont typeface="Arial"/>
              <a:buChar char="•"/>
            </a:pPr>
            <a:r>
              <a:rPr lang="en-US">
                <a:cs typeface="Arial"/>
              </a:rPr>
              <a:t>Most predictions falling under 10 pixels of boundary error</a:t>
            </a:r>
          </a:p>
          <a:p>
            <a:pPr marL="228600" indent="-228600">
              <a:spcAft>
                <a:spcPts val="1200"/>
              </a:spcAft>
              <a:buFont typeface="Arial"/>
              <a:buChar char="•"/>
            </a:pPr>
            <a:r>
              <a:rPr lang="en-US">
                <a:latin typeface="Aptos"/>
                <a:cs typeface="Arial"/>
              </a:rPr>
              <a:t>Significant Number of Extreme cases with more than 100</a:t>
            </a:r>
          </a:p>
        </p:txBody>
      </p:sp>
      <p:pic>
        <p:nvPicPr>
          <p:cNvPr id="7" name="Picture 6">
            <a:extLst>
              <a:ext uri="{FF2B5EF4-FFF2-40B4-BE49-F238E27FC236}">
                <a16:creationId xmlns:a16="http://schemas.microsoft.com/office/drawing/2014/main" id="{B216CC0C-4344-FAC2-E079-F24876370C59}"/>
              </a:ext>
            </a:extLst>
          </p:cNvPr>
          <p:cNvPicPr>
            <a:picLocks noChangeAspect="1"/>
          </p:cNvPicPr>
          <p:nvPr/>
        </p:nvPicPr>
        <p:blipFill>
          <a:blip r:embed="rId2"/>
          <a:stretch>
            <a:fillRect/>
          </a:stretch>
        </p:blipFill>
        <p:spPr>
          <a:xfrm>
            <a:off x="5384314" y="2371889"/>
            <a:ext cx="6340141" cy="4065149"/>
          </a:xfrm>
          <a:prstGeom prst="rect">
            <a:avLst/>
          </a:prstGeom>
        </p:spPr>
      </p:pic>
      <p:sp>
        <p:nvSpPr>
          <p:cNvPr id="19" name="Oval 18">
            <a:extLst>
              <a:ext uri="{FF2B5EF4-FFF2-40B4-BE49-F238E27FC236}">
                <a16:creationId xmlns:a16="http://schemas.microsoft.com/office/drawing/2014/main" id="{94AAE66F-858F-C17D-4A04-849095A95F1E}"/>
              </a:ext>
            </a:extLst>
          </p:cNvPr>
          <p:cNvSpPr/>
          <p:nvPr/>
        </p:nvSpPr>
        <p:spPr>
          <a:xfrm>
            <a:off x="10922245" y="5107107"/>
            <a:ext cx="724072" cy="1208166"/>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AAD88F36-911E-CAED-AFFC-873856E9BE89}"/>
              </a:ext>
            </a:extLst>
          </p:cNvPr>
          <p:cNvSpPr txBox="1"/>
          <p:nvPr/>
        </p:nvSpPr>
        <p:spPr>
          <a:xfrm>
            <a:off x="10206447" y="4723732"/>
            <a:ext cx="1439870" cy="523220"/>
          </a:xfrm>
          <a:prstGeom prst="rect">
            <a:avLst/>
          </a:prstGeom>
          <a:noFill/>
        </p:spPr>
        <p:txBody>
          <a:bodyPr wrap="square" rtlCol="0">
            <a:spAutoFit/>
          </a:bodyPr>
          <a:lstStyle/>
          <a:p>
            <a:r>
              <a:rPr lang="en-US" sz="1400">
                <a:solidFill>
                  <a:srgbClr val="D5451B"/>
                </a:solidFill>
              </a:rPr>
              <a:t>At Max Distance</a:t>
            </a:r>
          </a:p>
          <a:p>
            <a:r>
              <a:rPr lang="en-US" sz="1400">
                <a:solidFill>
                  <a:srgbClr val="D5451B"/>
                </a:solidFill>
              </a:rPr>
              <a:t>316.8</a:t>
            </a:r>
          </a:p>
        </p:txBody>
      </p:sp>
    </p:spTree>
    <p:extLst>
      <p:ext uri="{BB962C8B-B14F-4D97-AF65-F5344CB8AC3E}">
        <p14:creationId xmlns:p14="http://schemas.microsoft.com/office/powerpoint/2010/main" val="19823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3EB8C-82C7-DD71-CF62-899520E3F12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A2EF629-623A-1121-3870-6B71BF13B471}"/>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8DFB986-10A3-1E79-BEE7-FCBD2FA533FC}"/>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D60FB22-00E1-A659-7247-71D8443F2372}"/>
              </a:ext>
            </a:extLst>
          </p:cNvPr>
          <p:cNvSpPr>
            <a:spLocks noGrp="1"/>
          </p:cNvSpPr>
          <p:nvPr>
            <p:ph type="title"/>
          </p:nvPr>
        </p:nvSpPr>
        <p:spPr>
          <a:xfrm>
            <a:off x="1028265" y="300973"/>
            <a:ext cx="9720072" cy="1499616"/>
          </a:xfrm>
        </p:spPr>
        <p:txBody>
          <a:bodyPr>
            <a:normAutofit/>
          </a:bodyPr>
          <a:lstStyle/>
          <a:p>
            <a:r>
              <a:rPr lang="en-US">
                <a:solidFill>
                  <a:schemeClr val="bg1"/>
                </a:solidFill>
                <a:ea typeface="+mj-lt"/>
                <a:cs typeface="+mj-lt"/>
              </a:rPr>
              <a:t>Differences in Performance Across Different Cities </a:t>
            </a:r>
            <a:endParaRPr lang="en-US">
              <a:solidFill>
                <a:schemeClr val="bg1"/>
              </a:solidFill>
            </a:endParaRPr>
          </a:p>
        </p:txBody>
      </p:sp>
      <p:graphicFrame>
        <p:nvGraphicFramePr>
          <p:cNvPr id="9" name="Table 8">
            <a:extLst>
              <a:ext uri="{FF2B5EF4-FFF2-40B4-BE49-F238E27FC236}">
                <a16:creationId xmlns:a16="http://schemas.microsoft.com/office/drawing/2014/main" id="{A8FC9A07-DB03-A57C-4E40-1A945AFD0A90}"/>
              </a:ext>
            </a:extLst>
          </p:cNvPr>
          <p:cNvGraphicFramePr>
            <a:graphicFrameLocks noGrp="1"/>
          </p:cNvGraphicFramePr>
          <p:nvPr>
            <p:extLst>
              <p:ext uri="{D42A27DB-BD31-4B8C-83A1-F6EECF244321}">
                <p14:modId xmlns:p14="http://schemas.microsoft.com/office/powerpoint/2010/main" val="3702462168"/>
              </p:ext>
            </p:extLst>
          </p:nvPr>
        </p:nvGraphicFramePr>
        <p:xfrm>
          <a:off x="6574577" y="2171134"/>
          <a:ext cx="5439145" cy="4382189"/>
        </p:xfrm>
        <a:graphic>
          <a:graphicData uri="http://schemas.openxmlformats.org/drawingml/2006/table">
            <a:tbl>
              <a:tblPr>
                <a:tableStyleId>{3B4B98B0-60AC-42C2-AFA5-B58CD77FA1E5}</a:tableStyleId>
              </a:tblPr>
              <a:tblGrid>
                <a:gridCol w="1152774">
                  <a:extLst>
                    <a:ext uri="{9D8B030D-6E8A-4147-A177-3AD203B41FA5}">
                      <a16:colId xmlns:a16="http://schemas.microsoft.com/office/drawing/2014/main" val="57273324"/>
                    </a:ext>
                  </a:extLst>
                </a:gridCol>
                <a:gridCol w="1152774">
                  <a:extLst>
                    <a:ext uri="{9D8B030D-6E8A-4147-A177-3AD203B41FA5}">
                      <a16:colId xmlns:a16="http://schemas.microsoft.com/office/drawing/2014/main" val="2187159173"/>
                    </a:ext>
                  </a:extLst>
                </a:gridCol>
                <a:gridCol w="1152774">
                  <a:extLst>
                    <a:ext uri="{9D8B030D-6E8A-4147-A177-3AD203B41FA5}">
                      <a16:colId xmlns:a16="http://schemas.microsoft.com/office/drawing/2014/main" val="2499534214"/>
                    </a:ext>
                  </a:extLst>
                </a:gridCol>
                <a:gridCol w="1152774">
                  <a:extLst>
                    <a:ext uri="{9D8B030D-6E8A-4147-A177-3AD203B41FA5}">
                      <a16:colId xmlns:a16="http://schemas.microsoft.com/office/drawing/2014/main" val="1541101706"/>
                    </a:ext>
                  </a:extLst>
                </a:gridCol>
                <a:gridCol w="828049">
                  <a:extLst>
                    <a:ext uri="{9D8B030D-6E8A-4147-A177-3AD203B41FA5}">
                      <a16:colId xmlns:a16="http://schemas.microsoft.com/office/drawing/2014/main" val="4239701409"/>
                    </a:ext>
                  </a:extLst>
                </a:gridCol>
              </a:tblGrid>
              <a:tr h="1009850">
                <a:tc>
                  <a:txBody>
                    <a:bodyPr/>
                    <a:lstStyle/>
                    <a:p>
                      <a:pPr algn="ctr" rtl="0" fontAlgn="ctr"/>
                      <a:r>
                        <a:rPr lang="en-US" sz="1400" b="1" u="none" strike="noStrike">
                          <a:effectLst/>
                        </a:rPr>
                        <a:t> </a:t>
                      </a:r>
                    </a:p>
                    <a:p>
                      <a:pPr algn="ctr" rtl="0" fontAlgn="ctr"/>
                      <a:r>
                        <a:rPr lang="en-US" sz="1400" b="1" u="none" strike="noStrike">
                          <a:effectLst/>
                        </a:rPr>
                        <a:t>City</a:t>
                      </a:r>
                      <a:endParaRPr lang="en-US" sz="1400" b="1" i="0" u="none" strike="noStrike">
                        <a:solidFill>
                          <a:srgbClr val="000000"/>
                        </a:solidFill>
                        <a:effectLst/>
                        <a:latin typeface="Tw Cen MT" panose="020B0602020104020603" pitchFamily="34" charset="0"/>
                      </a:endParaRPr>
                    </a:p>
                  </a:txBody>
                  <a:tcPr marL="5443" marR="81643" marT="5443" marB="0" anchor="ctr">
                    <a:solidFill>
                      <a:schemeClr val="tx2">
                        <a:lumMod val="20000"/>
                        <a:lumOff val="80000"/>
                      </a:schemeClr>
                    </a:solidFill>
                  </a:tcPr>
                </a:tc>
                <a:tc>
                  <a:txBody>
                    <a:bodyPr/>
                    <a:lstStyle/>
                    <a:p>
                      <a:pPr algn="ctr" rtl="0" fontAlgn="ctr"/>
                      <a:r>
                        <a:rPr lang="en-US" sz="1400" b="1" u="none" strike="noStrike">
                          <a:effectLst/>
                        </a:rPr>
                        <a:t>Dice Coefficient Mean</a:t>
                      </a:r>
                      <a:endParaRPr lang="en-US" sz="1400" b="1" i="0" u="none" strike="noStrike">
                        <a:solidFill>
                          <a:srgbClr val="000000"/>
                        </a:solidFill>
                        <a:effectLst/>
                        <a:latin typeface="Tw Cen MT" panose="020B0602020104020603" pitchFamily="34" charset="0"/>
                      </a:endParaRPr>
                    </a:p>
                  </a:txBody>
                  <a:tcPr marL="5443" marR="81643" marT="5443" marB="0" anchor="ctr">
                    <a:solidFill>
                      <a:schemeClr val="tx2">
                        <a:lumMod val="20000"/>
                        <a:lumOff val="80000"/>
                      </a:schemeClr>
                    </a:solidFill>
                  </a:tcPr>
                </a:tc>
                <a:tc>
                  <a:txBody>
                    <a:bodyPr/>
                    <a:lstStyle/>
                    <a:p>
                      <a:pPr algn="ctr" rtl="0" fontAlgn="ctr"/>
                      <a:r>
                        <a:rPr lang="en-US" sz="1400" b="1" u="none" strike="noStrike">
                          <a:effectLst/>
                        </a:rPr>
                        <a:t>Dice Coefficient Std</a:t>
                      </a:r>
                      <a:endParaRPr lang="en-US" sz="1400" b="1" i="0" u="none" strike="noStrike">
                        <a:solidFill>
                          <a:srgbClr val="000000"/>
                        </a:solidFill>
                        <a:effectLst/>
                        <a:latin typeface="Tw Cen MT" panose="020B0602020104020603" pitchFamily="34" charset="0"/>
                      </a:endParaRPr>
                    </a:p>
                  </a:txBody>
                  <a:tcPr marL="5443" marR="81643" marT="5443" marB="0" anchor="ctr">
                    <a:solidFill>
                      <a:schemeClr val="tx2">
                        <a:lumMod val="20000"/>
                        <a:lumOff val="80000"/>
                      </a:schemeClr>
                    </a:solidFill>
                  </a:tcPr>
                </a:tc>
                <a:tc>
                  <a:txBody>
                    <a:bodyPr/>
                    <a:lstStyle/>
                    <a:p>
                      <a:pPr algn="ctr" rtl="0" fontAlgn="ctr"/>
                      <a:r>
                        <a:rPr lang="en-US" sz="1400" b="1" u="none" strike="noStrike">
                          <a:effectLst/>
                        </a:rPr>
                        <a:t>HD95 Mean</a:t>
                      </a:r>
                      <a:endParaRPr lang="en-US" sz="1400" b="1" i="0" u="none" strike="noStrike">
                        <a:solidFill>
                          <a:srgbClr val="000000"/>
                        </a:solidFill>
                        <a:effectLst/>
                        <a:latin typeface="Tw Cen MT" panose="020B0602020104020603" pitchFamily="34" charset="0"/>
                      </a:endParaRPr>
                    </a:p>
                  </a:txBody>
                  <a:tcPr marL="5443" marR="81643" marT="5443" marB="0" anchor="ctr">
                    <a:solidFill>
                      <a:schemeClr val="tx2">
                        <a:lumMod val="20000"/>
                        <a:lumOff val="80000"/>
                      </a:schemeClr>
                    </a:solidFill>
                  </a:tcPr>
                </a:tc>
                <a:tc>
                  <a:txBody>
                    <a:bodyPr/>
                    <a:lstStyle/>
                    <a:p>
                      <a:pPr algn="ctr" rtl="0" fontAlgn="ctr"/>
                      <a:r>
                        <a:rPr lang="en-US" sz="1400" b="1" u="none" strike="noStrike">
                          <a:effectLst/>
                        </a:rPr>
                        <a:t>HD95 Std</a:t>
                      </a:r>
                      <a:endParaRPr lang="en-US" sz="1400" b="1" i="0" u="none" strike="noStrike">
                        <a:solidFill>
                          <a:srgbClr val="000000"/>
                        </a:solidFill>
                        <a:effectLst/>
                        <a:latin typeface="Tw Cen MT" panose="020B0602020104020603" pitchFamily="34" charset="0"/>
                      </a:endParaRPr>
                    </a:p>
                  </a:txBody>
                  <a:tcPr marL="5443" marR="81643" marT="5443" marB="0" anchor="ctr">
                    <a:solidFill>
                      <a:schemeClr val="tx2">
                        <a:lumMod val="20000"/>
                        <a:lumOff val="80000"/>
                      </a:schemeClr>
                    </a:solidFill>
                  </a:tcPr>
                </a:tc>
                <a:extLst>
                  <a:ext uri="{0D108BD9-81ED-4DB2-BD59-A6C34878D82A}">
                    <a16:rowId xmlns:a16="http://schemas.microsoft.com/office/drawing/2014/main" val="1384020231"/>
                  </a:ext>
                </a:extLst>
              </a:tr>
              <a:tr h="672987">
                <a:tc>
                  <a:txBody>
                    <a:bodyPr/>
                    <a:lstStyle/>
                    <a:p>
                      <a:pPr marL="0" algn="ctr" defTabSz="914400" rtl="0" eaLnBrk="1" fontAlgn="ctr" latinLnBrk="0" hangingPunct="1"/>
                      <a:r>
                        <a:rPr lang="en-US" sz="1400" b="1" u="none" strike="noStrike" kern="1200">
                          <a:solidFill>
                            <a:schemeClr val="dk1"/>
                          </a:solidFill>
                          <a:effectLst/>
                        </a:rPr>
                        <a:t>Chongqing</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74.4%</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22.3%</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26.69</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59.48</a:t>
                      </a:r>
                    </a:p>
                  </a:txBody>
                  <a:tcPr marL="5443" marR="5443" marT="5443" marB="0" anchor="ctr"/>
                </a:tc>
                <a:extLst>
                  <a:ext uri="{0D108BD9-81ED-4DB2-BD59-A6C34878D82A}">
                    <a16:rowId xmlns:a16="http://schemas.microsoft.com/office/drawing/2014/main" val="456578247"/>
                  </a:ext>
                </a:extLst>
              </a:tr>
              <a:tr h="672987">
                <a:tc>
                  <a:txBody>
                    <a:bodyPr/>
                    <a:lstStyle/>
                    <a:p>
                      <a:pPr marL="0" algn="ctr" defTabSz="914400" rtl="0" eaLnBrk="1" fontAlgn="ctr" latinLnBrk="0" hangingPunct="1"/>
                      <a:r>
                        <a:rPr lang="en-US" sz="1400" b="1" u="none" strike="noStrike" kern="1200">
                          <a:solidFill>
                            <a:schemeClr val="dk1"/>
                          </a:solidFill>
                          <a:effectLst/>
                        </a:rPr>
                        <a:t>Guangzhou</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72.3%</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22.8%</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29.42</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56.69</a:t>
                      </a:r>
                    </a:p>
                  </a:txBody>
                  <a:tcPr marL="5443" marR="5443" marT="5443" marB="0" anchor="ctr"/>
                </a:tc>
                <a:extLst>
                  <a:ext uri="{0D108BD9-81ED-4DB2-BD59-A6C34878D82A}">
                    <a16:rowId xmlns:a16="http://schemas.microsoft.com/office/drawing/2014/main" val="2864504665"/>
                  </a:ext>
                </a:extLst>
              </a:tr>
              <a:tr h="336864">
                <a:tc>
                  <a:txBody>
                    <a:bodyPr/>
                    <a:lstStyle/>
                    <a:p>
                      <a:pPr marL="0" algn="ctr" defTabSz="914400" rtl="0" eaLnBrk="1" fontAlgn="ctr" latinLnBrk="0" hangingPunct="1"/>
                      <a:r>
                        <a:rPr lang="en-US" sz="1400" b="1" u="none" strike="noStrike" kern="1200">
                          <a:solidFill>
                            <a:schemeClr val="dk1"/>
                          </a:solidFill>
                          <a:effectLst/>
                        </a:rPr>
                        <a:t>Lanzhou</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76.7%</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25.0%</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33.31</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74.00</a:t>
                      </a:r>
                    </a:p>
                  </a:txBody>
                  <a:tcPr marL="5443" marR="5443" marT="5443" marB="0" anchor="ctr"/>
                </a:tc>
                <a:extLst>
                  <a:ext uri="{0D108BD9-81ED-4DB2-BD59-A6C34878D82A}">
                    <a16:rowId xmlns:a16="http://schemas.microsoft.com/office/drawing/2014/main" val="1293978978"/>
                  </a:ext>
                </a:extLst>
              </a:tr>
              <a:tr h="336864">
                <a:tc>
                  <a:txBody>
                    <a:bodyPr/>
                    <a:lstStyle/>
                    <a:p>
                      <a:pPr marL="0" algn="ctr" defTabSz="914400" rtl="0" eaLnBrk="1" fontAlgn="ctr" latinLnBrk="0" hangingPunct="1"/>
                      <a:r>
                        <a:rPr lang="en-US" sz="1400" b="1" u="none" strike="noStrike" kern="1200">
                          <a:solidFill>
                            <a:schemeClr val="dk1"/>
                          </a:solidFill>
                          <a:effectLst/>
                        </a:rPr>
                        <a:t>Ningbo</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78.5%</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14.7%</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15.57</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23.42</a:t>
                      </a:r>
                    </a:p>
                  </a:txBody>
                  <a:tcPr marL="5443" marR="5443" marT="5443" marB="0" anchor="ctr"/>
                </a:tc>
                <a:extLst>
                  <a:ext uri="{0D108BD9-81ED-4DB2-BD59-A6C34878D82A}">
                    <a16:rowId xmlns:a16="http://schemas.microsoft.com/office/drawing/2014/main" val="663404918"/>
                  </a:ext>
                </a:extLst>
              </a:tr>
              <a:tr h="672987">
                <a:tc>
                  <a:txBody>
                    <a:bodyPr/>
                    <a:lstStyle/>
                    <a:p>
                      <a:pPr marL="0" algn="ctr" defTabSz="914400" rtl="0" eaLnBrk="1" fontAlgn="ctr" latinLnBrk="0" hangingPunct="1"/>
                      <a:r>
                        <a:rPr lang="en-US" sz="1400" b="1" u="none" strike="noStrike" kern="1200">
                          <a:solidFill>
                            <a:schemeClr val="dk1"/>
                          </a:solidFill>
                          <a:effectLst/>
                        </a:rPr>
                        <a:t>Shenzhen</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74.3%</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17.7%</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23.65</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51.72</a:t>
                      </a:r>
                    </a:p>
                  </a:txBody>
                  <a:tcPr marL="5443" marR="5443" marT="5443" marB="0" anchor="ctr"/>
                </a:tc>
                <a:extLst>
                  <a:ext uri="{0D108BD9-81ED-4DB2-BD59-A6C34878D82A}">
                    <a16:rowId xmlns:a16="http://schemas.microsoft.com/office/drawing/2014/main" val="3192248603"/>
                  </a:ext>
                </a:extLst>
              </a:tr>
              <a:tr h="336864">
                <a:tc>
                  <a:txBody>
                    <a:bodyPr/>
                    <a:lstStyle/>
                    <a:p>
                      <a:pPr marL="0" algn="ctr" defTabSz="914400" rtl="0" eaLnBrk="1" fontAlgn="ctr" latinLnBrk="0" hangingPunct="1"/>
                      <a:r>
                        <a:rPr lang="en-US" sz="1400" b="1" u="none" strike="noStrike" kern="1200">
                          <a:solidFill>
                            <a:schemeClr val="dk1"/>
                          </a:solidFill>
                          <a:effectLst/>
                        </a:rPr>
                        <a:t>Tianjin</a:t>
                      </a:r>
                      <a:endParaRPr lang="en-US" sz="1400" b="1" u="none" strike="noStrike" kern="1200">
                        <a:solidFill>
                          <a:schemeClr val="dk1"/>
                        </a:solidFill>
                        <a:effectLst/>
                        <a:latin typeface="+mn-lt"/>
                        <a:ea typeface="+mn-ea"/>
                        <a:cs typeface="+mn-cs"/>
                      </a:endParaRP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75.3%</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26.3%</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34.51</a:t>
                      </a:r>
                    </a:p>
                  </a:txBody>
                  <a:tcPr marL="5443" marR="5443" marT="5443" marB="0" anchor="ctr"/>
                </a:tc>
                <a:tc>
                  <a:txBody>
                    <a:bodyPr/>
                    <a:lstStyle/>
                    <a:p>
                      <a:pPr algn="ctr" rtl="0" fontAlgn="ctr"/>
                      <a:r>
                        <a:rPr lang="en-US" sz="1400" b="0" i="0" u="none" strike="noStrike">
                          <a:solidFill>
                            <a:srgbClr val="000000"/>
                          </a:solidFill>
                          <a:effectLst/>
                          <a:latin typeface="Segoe UI" panose="020B0502040204020203" pitchFamily="34" charset="0"/>
                        </a:rPr>
                        <a:t>79.73</a:t>
                      </a:r>
                    </a:p>
                  </a:txBody>
                  <a:tcPr marL="5443" marR="5443" marT="5443" marB="0" anchor="ctr"/>
                </a:tc>
                <a:extLst>
                  <a:ext uri="{0D108BD9-81ED-4DB2-BD59-A6C34878D82A}">
                    <a16:rowId xmlns:a16="http://schemas.microsoft.com/office/drawing/2014/main" val="535433784"/>
                  </a:ext>
                </a:extLst>
              </a:tr>
              <a:tr h="342786">
                <a:tc>
                  <a:txBody>
                    <a:bodyPr/>
                    <a:lstStyle/>
                    <a:p>
                      <a:pPr marL="0" algn="ctr" defTabSz="914400" rtl="0" eaLnBrk="1" fontAlgn="ctr" latinLnBrk="0" hangingPunct="1"/>
                      <a:r>
                        <a:rPr lang="en-US" sz="1400" b="1" u="none" strike="noStrike" kern="1200">
                          <a:solidFill>
                            <a:schemeClr val="dk1"/>
                          </a:solidFill>
                          <a:effectLst/>
                        </a:rPr>
                        <a:t>Overall</a:t>
                      </a:r>
                      <a:endParaRPr lang="en-US" sz="1400" b="1" u="none" strike="noStrike" kern="1200">
                        <a:solidFill>
                          <a:schemeClr val="dk1"/>
                        </a:solidFill>
                        <a:effectLst/>
                        <a:latin typeface="+mn-lt"/>
                        <a:ea typeface="+mn-ea"/>
                        <a:cs typeface="+mn-cs"/>
                      </a:endParaRPr>
                    </a:p>
                  </a:txBody>
                  <a:tcPr marL="5443" marR="5443" marT="5443" marB="0" anchor="ctr">
                    <a:solidFill>
                      <a:schemeClr val="tx2">
                        <a:lumMod val="20000"/>
                        <a:lumOff val="80000"/>
                      </a:schemeClr>
                    </a:solidFill>
                  </a:tcPr>
                </a:tc>
                <a:tc>
                  <a:txBody>
                    <a:bodyPr/>
                    <a:lstStyle/>
                    <a:p>
                      <a:pPr algn="ctr" rtl="0" fontAlgn="ctr"/>
                      <a:r>
                        <a:rPr lang="en-US" sz="1400" b="1" i="0" u="none" strike="noStrike">
                          <a:solidFill>
                            <a:srgbClr val="000000"/>
                          </a:solidFill>
                          <a:effectLst/>
                          <a:latin typeface="Segoe UI" panose="020B0502040204020203" pitchFamily="34" charset="0"/>
                        </a:rPr>
                        <a:t>75.2%</a:t>
                      </a:r>
                    </a:p>
                  </a:txBody>
                  <a:tcPr marL="5443" marR="5443" marT="5443" marB="0" anchor="ctr">
                    <a:solidFill>
                      <a:schemeClr val="tx2">
                        <a:lumMod val="20000"/>
                        <a:lumOff val="80000"/>
                      </a:schemeClr>
                    </a:solidFill>
                  </a:tcPr>
                </a:tc>
                <a:tc>
                  <a:txBody>
                    <a:bodyPr/>
                    <a:lstStyle/>
                    <a:p>
                      <a:pPr algn="ctr" rtl="0" fontAlgn="ctr"/>
                      <a:r>
                        <a:rPr lang="en-US" sz="1400" b="1" i="0" u="none" strike="noStrike">
                          <a:solidFill>
                            <a:srgbClr val="000000"/>
                          </a:solidFill>
                          <a:effectLst/>
                          <a:latin typeface="Segoe UI" panose="020B0502040204020203" pitchFamily="34" charset="0"/>
                        </a:rPr>
                        <a:t>22.1%</a:t>
                      </a:r>
                    </a:p>
                  </a:txBody>
                  <a:tcPr marL="5443" marR="5443" marT="5443" marB="0" anchor="ctr">
                    <a:solidFill>
                      <a:schemeClr val="tx2">
                        <a:lumMod val="20000"/>
                        <a:lumOff val="80000"/>
                      </a:schemeClr>
                    </a:solidFill>
                  </a:tcPr>
                </a:tc>
                <a:tc>
                  <a:txBody>
                    <a:bodyPr/>
                    <a:lstStyle/>
                    <a:p>
                      <a:pPr algn="ctr" rtl="0" fontAlgn="ctr"/>
                      <a:r>
                        <a:rPr lang="en-US" sz="1400" b="1" i="0" u="none" strike="noStrike">
                          <a:solidFill>
                            <a:srgbClr val="000000"/>
                          </a:solidFill>
                          <a:effectLst/>
                          <a:latin typeface="Segoe UI" panose="020B0502040204020203" pitchFamily="34" charset="0"/>
                        </a:rPr>
                        <a:t>27.42</a:t>
                      </a:r>
                    </a:p>
                  </a:txBody>
                  <a:tcPr marL="5443" marR="5443" marT="5443" marB="0" anchor="ctr">
                    <a:solidFill>
                      <a:schemeClr val="tx2">
                        <a:lumMod val="20000"/>
                        <a:lumOff val="80000"/>
                      </a:schemeClr>
                    </a:solidFill>
                  </a:tcPr>
                </a:tc>
                <a:tc>
                  <a:txBody>
                    <a:bodyPr/>
                    <a:lstStyle/>
                    <a:p>
                      <a:pPr algn="ctr" rtl="0" fontAlgn="ctr"/>
                      <a:r>
                        <a:rPr lang="en-US" sz="1400" b="1" i="0" u="none" strike="noStrike">
                          <a:solidFill>
                            <a:srgbClr val="000000"/>
                          </a:solidFill>
                          <a:effectLst/>
                          <a:latin typeface="Segoe UI" panose="020B0502040204020203" pitchFamily="34" charset="0"/>
                        </a:rPr>
                        <a:t>61.27</a:t>
                      </a:r>
                    </a:p>
                  </a:txBody>
                  <a:tcPr marL="5443" marR="5443" marT="5443" marB="0" anchor="ctr">
                    <a:solidFill>
                      <a:schemeClr val="tx2">
                        <a:lumMod val="20000"/>
                        <a:lumOff val="80000"/>
                      </a:schemeClr>
                    </a:solidFill>
                  </a:tcPr>
                </a:tc>
                <a:extLst>
                  <a:ext uri="{0D108BD9-81ED-4DB2-BD59-A6C34878D82A}">
                    <a16:rowId xmlns:a16="http://schemas.microsoft.com/office/drawing/2014/main" val="4130189124"/>
                  </a:ext>
                </a:extLst>
              </a:tr>
            </a:tbl>
          </a:graphicData>
        </a:graphic>
      </p:graphicFrame>
      <p:pic>
        <p:nvPicPr>
          <p:cNvPr id="1028" name="Picture 4" descr="No description has been provided for this image">
            <a:extLst>
              <a:ext uri="{FF2B5EF4-FFF2-40B4-BE49-F238E27FC236}">
                <a16:creationId xmlns:a16="http://schemas.microsoft.com/office/drawing/2014/main" id="{5451D6A7-C116-A7D4-97B3-85A6B19AE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 y="2554452"/>
            <a:ext cx="6402440" cy="381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114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0BD2F-3B04-C169-34CB-EBEF90890F7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7ECC5FE-1BCF-D4BD-4F35-BDD31D816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363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C6C6AFA-9169-B5B4-E083-F040D1869EF4}"/>
              </a:ext>
            </a:extLst>
          </p:cNvPr>
          <p:cNvSpPr>
            <a:spLocks noGrp="1"/>
          </p:cNvSpPr>
          <p:nvPr>
            <p:ph type="title"/>
          </p:nvPr>
        </p:nvSpPr>
        <p:spPr>
          <a:xfrm>
            <a:off x="1263194" y="3057626"/>
            <a:ext cx="6007027" cy="1499616"/>
          </a:xfrm>
        </p:spPr>
        <p:txBody>
          <a:bodyPr>
            <a:normAutofit/>
          </a:bodyPr>
          <a:lstStyle/>
          <a:p>
            <a:r>
              <a:rPr lang="en-US">
                <a:solidFill>
                  <a:srgbClr val="FFFFFF"/>
                </a:solidFill>
              </a:rPr>
              <a:t>Map of China </a:t>
            </a:r>
            <a:br>
              <a:rPr lang="en-US">
                <a:solidFill>
                  <a:srgbClr val="FFFFFF"/>
                </a:solidFill>
              </a:rPr>
            </a:br>
            <a:r>
              <a:rPr lang="en-US">
                <a:solidFill>
                  <a:srgbClr val="FFFFFF"/>
                </a:solidFill>
              </a:rPr>
              <a:t>For Reference</a:t>
            </a:r>
          </a:p>
        </p:txBody>
      </p:sp>
      <p:cxnSp>
        <p:nvCxnSpPr>
          <p:cNvPr id="11" name="Straight Connector 10">
            <a:extLst>
              <a:ext uri="{FF2B5EF4-FFF2-40B4-BE49-F238E27FC236}">
                <a16:creationId xmlns:a16="http://schemas.microsoft.com/office/drawing/2014/main" id="{65D27B7E-1D83-9ABA-7F21-FCACEF1D56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0A26AE-C081-EC01-EAB2-7778ECA19B37}"/>
              </a:ext>
            </a:extLst>
          </p:cNvPr>
          <p:cNvPicPr>
            <a:picLocks noChangeAspect="1"/>
          </p:cNvPicPr>
          <p:nvPr/>
        </p:nvPicPr>
        <p:blipFill>
          <a:blip r:embed="rId2"/>
          <a:srcRect r="30405"/>
          <a:stretch>
            <a:fillRect/>
          </a:stretch>
        </p:blipFill>
        <p:spPr>
          <a:xfrm>
            <a:off x="6166420" y="0"/>
            <a:ext cx="6067472" cy="6858000"/>
          </a:xfrm>
          <a:prstGeom prst="rect">
            <a:avLst/>
          </a:prstGeom>
        </p:spPr>
      </p:pic>
      <p:cxnSp>
        <p:nvCxnSpPr>
          <p:cNvPr id="5" name="Straight Connector 4">
            <a:extLst>
              <a:ext uri="{FF2B5EF4-FFF2-40B4-BE49-F238E27FC236}">
                <a16:creationId xmlns:a16="http://schemas.microsoft.com/office/drawing/2014/main" id="{2E964285-745E-E911-6849-FAC702187248}"/>
              </a:ext>
            </a:extLst>
          </p:cNvPr>
          <p:cNvCxnSpPr>
            <a:cxnSpLocks/>
          </p:cNvCxnSpPr>
          <p:nvPr/>
        </p:nvCxnSpPr>
        <p:spPr>
          <a:xfrm>
            <a:off x="1111348" y="3165231"/>
            <a:ext cx="0" cy="1118795"/>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55407FD-B40B-DF96-4E6E-77B274A86E94}"/>
              </a:ext>
            </a:extLst>
          </p:cNvPr>
          <p:cNvCxnSpPr>
            <a:cxnSpLocks/>
          </p:cNvCxnSpPr>
          <p:nvPr/>
        </p:nvCxnSpPr>
        <p:spPr>
          <a:xfrm>
            <a:off x="762000" y="785446"/>
            <a:ext cx="0" cy="1118795"/>
          </a:xfrm>
          <a:prstGeom prst="line">
            <a:avLst/>
          </a:prstGeom>
          <a:ln w="38100">
            <a:solidFill>
              <a:srgbClr val="3639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682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68CE7-93CC-1EDF-7922-4F56823DA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DAA3C-3AD8-3894-5A8B-4C1876AB90B7}"/>
              </a:ext>
            </a:extLst>
          </p:cNvPr>
          <p:cNvSpPr>
            <a:spLocks noGrp="1"/>
          </p:cNvSpPr>
          <p:nvPr>
            <p:ph type="title"/>
          </p:nvPr>
        </p:nvSpPr>
        <p:spPr/>
        <p:txBody>
          <a:bodyPr>
            <a:normAutofit/>
          </a:bodyPr>
          <a:lstStyle/>
          <a:p>
            <a:r>
              <a:rPr lang="en-US">
                <a:ea typeface="+mj-lt"/>
                <a:cs typeface="+mj-lt"/>
              </a:rPr>
              <a:t>Example of Predicted Mask</a:t>
            </a:r>
            <a:endParaRPr lang="en-US"/>
          </a:p>
        </p:txBody>
      </p:sp>
      <p:pic>
        <p:nvPicPr>
          <p:cNvPr id="2050" name="Picture 2" descr="No description has been provided for this image">
            <a:extLst>
              <a:ext uri="{FF2B5EF4-FFF2-40B4-BE49-F238E27FC236}">
                <a16:creationId xmlns:a16="http://schemas.microsoft.com/office/drawing/2014/main" id="{BF8F9026-241F-9DE0-F0F8-8DE53F274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9304"/>
            <a:ext cx="12192000" cy="374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0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D39E5-FDDA-B7B1-5D18-2DBA8565A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DAF65-F515-3513-470F-9EFC9A8F914A}"/>
              </a:ext>
            </a:extLst>
          </p:cNvPr>
          <p:cNvSpPr>
            <a:spLocks noGrp="1"/>
          </p:cNvSpPr>
          <p:nvPr>
            <p:ph type="title"/>
          </p:nvPr>
        </p:nvSpPr>
        <p:spPr/>
        <p:txBody>
          <a:bodyPr>
            <a:normAutofit/>
          </a:bodyPr>
          <a:lstStyle/>
          <a:p>
            <a:r>
              <a:rPr lang="en-US">
                <a:ea typeface="+mj-lt"/>
                <a:cs typeface="+mj-lt"/>
              </a:rPr>
              <a:t>Example of Predicted Mask</a:t>
            </a:r>
            <a:endParaRPr lang="en-US"/>
          </a:p>
        </p:txBody>
      </p:sp>
      <p:pic>
        <p:nvPicPr>
          <p:cNvPr id="7" name="Picture 6">
            <a:extLst>
              <a:ext uri="{FF2B5EF4-FFF2-40B4-BE49-F238E27FC236}">
                <a16:creationId xmlns:a16="http://schemas.microsoft.com/office/drawing/2014/main" id="{8D5E609B-910B-8781-6BA9-9F2404BAFBF1}"/>
              </a:ext>
            </a:extLst>
          </p:cNvPr>
          <p:cNvPicPr>
            <a:picLocks noChangeAspect="1"/>
          </p:cNvPicPr>
          <p:nvPr/>
        </p:nvPicPr>
        <p:blipFill>
          <a:blip r:embed="rId2"/>
          <a:stretch>
            <a:fillRect/>
          </a:stretch>
        </p:blipFill>
        <p:spPr>
          <a:xfrm>
            <a:off x="598853" y="2084832"/>
            <a:ext cx="11148287" cy="3428249"/>
          </a:xfrm>
          <a:prstGeom prst="rect">
            <a:avLst/>
          </a:prstGeom>
        </p:spPr>
      </p:pic>
    </p:spTree>
    <p:extLst>
      <p:ext uri="{BB962C8B-B14F-4D97-AF65-F5344CB8AC3E}">
        <p14:creationId xmlns:p14="http://schemas.microsoft.com/office/powerpoint/2010/main" val="254830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7F514-AA85-F9EB-F964-F8F63513DBF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5392C1-B6EA-251E-77E0-FEBDCDE4995A}"/>
              </a:ext>
            </a:extLst>
          </p:cNvPr>
          <p:cNvSpPr/>
          <p:nvPr/>
        </p:nvSpPr>
        <p:spPr>
          <a:xfrm>
            <a:off x="0" y="-53788"/>
            <a:ext cx="12192000" cy="1535033"/>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A60986F-6684-B6E7-3826-A246CADB6EEC}"/>
              </a:ext>
            </a:extLst>
          </p:cNvPr>
          <p:cNvCxnSpPr>
            <a:cxnSpLocks/>
          </p:cNvCxnSpPr>
          <p:nvPr/>
        </p:nvCxnSpPr>
        <p:spPr>
          <a:xfrm>
            <a:off x="925158" y="484094"/>
            <a:ext cx="0" cy="7778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CDCA80-D573-0C4B-2117-8F905E27D063}"/>
              </a:ext>
            </a:extLst>
          </p:cNvPr>
          <p:cNvSpPr>
            <a:spLocks noGrp="1"/>
          </p:cNvSpPr>
          <p:nvPr>
            <p:ph type="title"/>
          </p:nvPr>
        </p:nvSpPr>
        <p:spPr>
          <a:xfrm>
            <a:off x="1028263" y="181169"/>
            <a:ext cx="9720072" cy="1499616"/>
          </a:xfrm>
        </p:spPr>
        <p:txBody>
          <a:bodyPr>
            <a:normAutofit/>
          </a:bodyPr>
          <a:lstStyle/>
          <a:p>
            <a:r>
              <a:rPr lang="en-US">
                <a:solidFill>
                  <a:schemeClr val="bg1"/>
                </a:solidFill>
                <a:ea typeface="+mj-lt"/>
                <a:cs typeface="+mj-lt"/>
              </a:rPr>
              <a:t>DICE Scores of 0</a:t>
            </a:r>
            <a:endParaRPr lang="en-US">
              <a:solidFill>
                <a:schemeClr val="bg1"/>
              </a:solidFill>
            </a:endParaRPr>
          </a:p>
        </p:txBody>
      </p:sp>
      <p:pic>
        <p:nvPicPr>
          <p:cNvPr id="8" name="Picture 7">
            <a:extLst>
              <a:ext uri="{FF2B5EF4-FFF2-40B4-BE49-F238E27FC236}">
                <a16:creationId xmlns:a16="http://schemas.microsoft.com/office/drawing/2014/main" id="{89D6C91D-C6AE-ACA7-99E9-05FD9011D7AE}"/>
              </a:ext>
            </a:extLst>
          </p:cNvPr>
          <p:cNvPicPr>
            <a:picLocks noChangeAspect="1"/>
          </p:cNvPicPr>
          <p:nvPr/>
        </p:nvPicPr>
        <p:blipFill>
          <a:blip r:embed="rId2"/>
          <a:stretch>
            <a:fillRect/>
          </a:stretch>
        </p:blipFill>
        <p:spPr>
          <a:xfrm>
            <a:off x="51892" y="1491194"/>
            <a:ext cx="5253040" cy="1615381"/>
          </a:xfrm>
          <a:prstGeom prst="rect">
            <a:avLst/>
          </a:prstGeom>
        </p:spPr>
      </p:pic>
      <p:pic>
        <p:nvPicPr>
          <p:cNvPr id="10" name="Picture 9">
            <a:extLst>
              <a:ext uri="{FF2B5EF4-FFF2-40B4-BE49-F238E27FC236}">
                <a16:creationId xmlns:a16="http://schemas.microsoft.com/office/drawing/2014/main" id="{CEE9CB51-E5D1-C09D-0BB1-B8653355B277}"/>
              </a:ext>
            </a:extLst>
          </p:cNvPr>
          <p:cNvPicPr>
            <a:picLocks noChangeAspect="1"/>
          </p:cNvPicPr>
          <p:nvPr/>
        </p:nvPicPr>
        <p:blipFill>
          <a:blip r:embed="rId3"/>
          <a:stretch>
            <a:fillRect/>
          </a:stretch>
        </p:blipFill>
        <p:spPr>
          <a:xfrm>
            <a:off x="103438" y="3316064"/>
            <a:ext cx="5229968" cy="1608286"/>
          </a:xfrm>
          <a:prstGeom prst="rect">
            <a:avLst/>
          </a:prstGeom>
        </p:spPr>
      </p:pic>
      <p:pic>
        <p:nvPicPr>
          <p:cNvPr id="12" name="Picture 11">
            <a:extLst>
              <a:ext uri="{FF2B5EF4-FFF2-40B4-BE49-F238E27FC236}">
                <a16:creationId xmlns:a16="http://schemas.microsoft.com/office/drawing/2014/main" id="{B6A978B5-8DFC-3CAA-AB63-06B52E9E60BD}"/>
              </a:ext>
            </a:extLst>
          </p:cNvPr>
          <p:cNvPicPr>
            <a:picLocks noChangeAspect="1"/>
          </p:cNvPicPr>
          <p:nvPr/>
        </p:nvPicPr>
        <p:blipFill>
          <a:blip r:embed="rId4"/>
          <a:stretch>
            <a:fillRect/>
          </a:stretch>
        </p:blipFill>
        <p:spPr>
          <a:xfrm>
            <a:off x="103438" y="5109279"/>
            <a:ext cx="5253046" cy="1615382"/>
          </a:xfrm>
          <a:prstGeom prst="rect">
            <a:avLst/>
          </a:prstGeom>
        </p:spPr>
      </p:pic>
      <p:pic>
        <p:nvPicPr>
          <p:cNvPr id="14" name="Picture 13">
            <a:extLst>
              <a:ext uri="{FF2B5EF4-FFF2-40B4-BE49-F238E27FC236}">
                <a16:creationId xmlns:a16="http://schemas.microsoft.com/office/drawing/2014/main" id="{90801AA0-95CC-0B59-1576-A1219CE71A76}"/>
              </a:ext>
            </a:extLst>
          </p:cNvPr>
          <p:cNvPicPr>
            <a:picLocks noChangeAspect="1"/>
          </p:cNvPicPr>
          <p:nvPr/>
        </p:nvPicPr>
        <p:blipFill>
          <a:blip r:embed="rId5"/>
          <a:stretch>
            <a:fillRect/>
          </a:stretch>
        </p:blipFill>
        <p:spPr>
          <a:xfrm>
            <a:off x="5490537" y="1706484"/>
            <a:ext cx="6527686" cy="2007352"/>
          </a:xfrm>
          <a:prstGeom prst="rect">
            <a:avLst/>
          </a:prstGeom>
        </p:spPr>
      </p:pic>
      <p:pic>
        <p:nvPicPr>
          <p:cNvPr id="16" name="Picture 15">
            <a:extLst>
              <a:ext uri="{FF2B5EF4-FFF2-40B4-BE49-F238E27FC236}">
                <a16:creationId xmlns:a16="http://schemas.microsoft.com/office/drawing/2014/main" id="{E11C73DE-1241-8E4C-DBF1-C899D74F5EBF}"/>
              </a:ext>
            </a:extLst>
          </p:cNvPr>
          <p:cNvPicPr>
            <a:picLocks noChangeAspect="1"/>
          </p:cNvPicPr>
          <p:nvPr/>
        </p:nvPicPr>
        <p:blipFill>
          <a:blip r:embed="rId6"/>
          <a:stretch>
            <a:fillRect/>
          </a:stretch>
        </p:blipFill>
        <p:spPr>
          <a:xfrm>
            <a:off x="5490537" y="3803646"/>
            <a:ext cx="6527685" cy="2007352"/>
          </a:xfrm>
          <a:prstGeom prst="rect">
            <a:avLst/>
          </a:prstGeom>
        </p:spPr>
      </p:pic>
    </p:spTree>
    <p:extLst>
      <p:ext uri="{BB962C8B-B14F-4D97-AF65-F5344CB8AC3E}">
        <p14:creationId xmlns:p14="http://schemas.microsoft.com/office/powerpoint/2010/main" val="389821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C8A6A-8309-63AF-05F7-007D94187CE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46C9140-73AC-5D83-4E09-8759DB5C0E10}"/>
              </a:ext>
            </a:extLst>
          </p:cNvPr>
          <p:cNvSpPr/>
          <p:nvPr/>
        </p:nvSpPr>
        <p:spPr>
          <a:xfrm>
            <a:off x="0" y="0"/>
            <a:ext cx="12192000" cy="1710632"/>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7373221-39A4-7141-59D1-32797102298C}"/>
              </a:ext>
            </a:extLst>
          </p:cNvPr>
          <p:cNvCxnSpPr>
            <a:cxnSpLocks/>
          </p:cNvCxnSpPr>
          <p:nvPr/>
        </p:nvCxnSpPr>
        <p:spPr>
          <a:xfrm>
            <a:off x="929296" y="211015"/>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66051F-80E4-3743-582C-1A080D9C41FF}"/>
              </a:ext>
            </a:extLst>
          </p:cNvPr>
          <p:cNvSpPr>
            <a:spLocks noGrp="1"/>
          </p:cNvSpPr>
          <p:nvPr>
            <p:ph type="title"/>
          </p:nvPr>
        </p:nvSpPr>
        <p:spPr>
          <a:xfrm>
            <a:off x="1044815" y="108455"/>
            <a:ext cx="9720072" cy="1499616"/>
          </a:xfrm>
        </p:spPr>
        <p:txBody>
          <a:bodyPr>
            <a:normAutofit/>
          </a:bodyPr>
          <a:lstStyle/>
          <a:p>
            <a:r>
              <a:rPr lang="en-US">
                <a:solidFill>
                  <a:schemeClr val="bg1"/>
                </a:solidFill>
                <a:ea typeface="+mj-lt"/>
                <a:cs typeface="+mj-lt"/>
              </a:rPr>
              <a:t>DICE Scores of 1</a:t>
            </a:r>
            <a:endParaRPr lang="en-US">
              <a:solidFill>
                <a:schemeClr val="bg1"/>
              </a:solidFill>
            </a:endParaRPr>
          </a:p>
        </p:txBody>
      </p:sp>
      <p:pic>
        <p:nvPicPr>
          <p:cNvPr id="4" name="Picture 3">
            <a:extLst>
              <a:ext uri="{FF2B5EF4-FFF2-40B4-BE49-F238E27FC236}">
                <a16:creationId xmlns:a16="http://schemas.microsoft.com/office/drawing/2014/main" id="{1DECC18C-CA62-429C-BE8B-72D3DE3B9951}"/>
              </a:ext>
            </a:extLst>
          </p:cNvPr>
          <p:cNvPicPr>
            <a:picLocks noChangeAspect="1"/>
          </p:cNvPicPr>
          <p:nvPr/>
        </p:nvPicPr>
        <p:blipFill>
          <a:blip r:embed="rId3"/>
          <a:stretch>
            <a:fillRect/>
          </a:stretch>
        </p:blipFill>
        <p:spPr>
          <a:xfrm>
            <a:off x="95163" y="1747447"/>
            <a:ext cx="5134707" cy="1578992"/>
          </a:xfrm>
          <a:prstGeom prst="rect">
            <a:avLst/>
          </a:prstGeom>
        </p:spPr>
      </p:pic>
      <p:pic>
        <p:nvPicPr>
          <p:cNvPr id="7" name="Picture 6">
            <a:extLst>
              <a:ext uri="{FF2B5EF4-FFF2-40B4-BE49-F238E27FC236}">
                <a16:creationId xmlns:a16="http://schemas.microsoft.com/office/drawing/2014/main" id="{D2448648-DFB9-B7C5-6DD8-983B2A217658}"/>
              </a:ext>
            </a:extLst>
          </p:cNvPr>
          <p:cNvPicPr>
            <a:picLocks noChangeAspect="1"/>
          </p:cNvPicPr>
          <p:nvPr/>
        </p:nvPicPr>
        <p:blipFill>
          <a:blip r:embed="rId4"/>
          <a:stretch>
            <a:fillRect/>
          </a:stretch>
        </p:blipFill>
        <p:spPr>
          <a:xfrm>
            <a:off x="43025" y="3326439"/>
            <a:ext cx="5238982" cy="1611058"/>
          </a:xfrm>
          <a:prstGeom prst="rect">
            <a:avLst/>
          </a:prstGeom>
        </p:spPr>
      </p:pic>
      <p:pic>
        <p:nvPicPr>
          <p:cNvPr id="11" name="Picture 10">
            <a:extLst>
              <a:ext uri="{FF2B5EF4-FFF2-40B4-BE49-F238E27FC236}">
                <a16:creationId xmlns:a16="http://schemas.microsoft.com/office/drawing/2014/main" id="{10380BE0-37DB-49AC-0366-F6582D43D0FD}"/>
              </a:ext>
            </a:extLst>
          </p:cNvPr>
          <p:cNvPicPr>
            <a:picLocks noChangeAspect="1"/>
          </p:cNvPicPr>
          <p:nvPr/>
        </p:nvPicPr>
        <p:blipFill>
          <a:blip r:embed="rId5"/>
          <a:stretch>
            <a:fillRect/>
          </a:stretch>
        </p:blipFill>
        <p:spPr>
          <a:xfrm>
            <a:off x="62062" y="4993096"/>
            <a:ext cx="5238982" cy="1611058"/>
          </a:xfrm>
          <a:prstGeom prst="rect">
            <a:avLst/>
          </a:prstGeom>
        </p:spPr>
      </p:pic>
      <p:pic>
        <p:nvPicPr>
          <p:cNvPr id="15" name="Picture 14">
            <a:extLst>
              <a:ext uri="{FF2B5EF4-FFF2-40B4-BE49-F238E27FC236}">
                <a16:creationId xmlns:a16="http://schemas.microsoft.com/office/drawing/2014/main" id="{310644B9-F2DC-4F9B-08B8-74AF280AC6BC}"/>
              </a:ext>
            </a:extLst>
          </p:cNvPr>
          <p:cNvPicPr>
            <a:picLocks noChangeAspect="1"/>
          </p:cNvPicPr>
          <p:nvPr/>
        </p:nvPicPr>
        <p:blipFill>
          <a:blip r:embed="rId6"/>
          <a:stretch>
            <a:fillRect/>
          </a:stretch>
        </p:blipFill>
        <p:spPr>
          <a:xfrm>
            <a:off x="5424333" y="4048227"/>
            <a:ext cx="6635264" cy="2040433"/>
          </a:xfrm>
          <a:prstGeom prst="rect">
            <a:avLst/>
          </a:prstGeom>
        </p:spPr>
      </p:pic>
      <p:pic>
        <p:nvPicPr>
          <p:cNvPr id="17" name="Picture 16">
            <a:extLst>
              <a:ext uri="{FF2B5EF4-FFF2-40B4-BE49-F238E27FC236}">
                <a16:creationId xmlns:a16="http://schemas.microsoft.com/office/drawing/2014/main" id="{BFB38172-0D30-1C62-7949-06AACDE1A2C2}"/>
              </a:ext>
            </a:extLst>
          </p:cNvPr>
          <p:cNvPicPr>
            <a:picLocks noChangeAspect="1"/>
          </p:cNvPicPr>
          <p:nvPr/>
        </p:nvPicPr>
        <p:blipFill>
          <a:blip r:embed="rId7"/>
          <a:stretch>
            <a:fillRect/>
          </a:stretch>
        </p:blipFill>
        <p:spPr>
          <a:xfrm>
            <a:off x="5360326" y="1958059"/>
            <a:ext cx="6699271" cy="2060117"/>
          </a:xfrm>
          <a:prstGeom prst="rect">
            <a:avLst/>
          </a:prstGeom>
        </p:spPr>
      </p:pic>
    </p:spTree>
    <p:extLst>
      <p:ext uri="{BB962C8B-B14F-4D97-AF65-F5344CB8AC3E}">
        <p14:creationId xmlns:p14="http://schemas.microsoft.com/office/powerpoint/2010/main" val="1337289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EC7E4-E963-553F-DC71-9317940E771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52B934A-74EA-0DEB-49E5-F44BD3DB0B40}"/>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222915D-CC77-CECB-98F1-F1A0E9FE1381}"/>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21A306-D656-E0B9-8B4C-CA6210F755BC}"/>
              </a:ext>
            </a:extLst>
          </p:cNvPr>
          <p:cNvSpPr>
            <a:spLocks noGrp="1"/>
          </p:cNvSpPr>
          <p:nvPr>
            <p:ph type="title"/>
          </p:nvPr>
        </p:nvSpPr>
        <p:spPr>
          <a:xfrm>
            <a:off x="1028265" y="300973"/>
            <a:ext cx="9720072" cy="1499616"/>
          </a:xfrm>
        </p:spPr>
        <p:txBody>
          <a:bodyPr>
            <a:normAutofit/>
          </a:bodyPr>
          <a:lstStyle/>
          <a:p>
            <a:r>
              <a:rPr lang="en-US">
                <a:solidFill>
                  <a:schemeClr val="bg1"/>
                </a:solidFill>
                <a:ea typeface="+mj-lt"/>
                <a:cs typeface="+mj-lt"/>
              </a:rPr>
              <a:t>Top 5 Cases (Ignoring 0 &amp; 1 Dice Scores)</a:t>
            </a:r>
            <a:endParaRPr lang="en-US">
              <a:solidFill>
                <a:schemeClr val="bg1"/>
              </a:solidFill>
            </a:endParaRPr>
          </a:p>
        </p:txBody>
      </p:sp>
      <p:pic>
        <p:nvPicPr>
          <p:cNvPr id="3076" name="Picture 4" descr="No description has been provided for this image">
            <a:extLst>
              <a:ext uri="{FF2B5EF4-FFF2-40B4-BE49-F238E27FC236}">
                <a16:creationId xmlns:a16="http://schemas.microsoft.com/office/drawing/2014/main" id="{CC13757C-B6B2-9DEA-B929-AD462AB4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75" y="1989678"/>
            <a:ext cx="5108382" cy="15710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 description has been provided for this image">
            <a:extLst>
              <a:ext uri="{FF2B5EF4-FFF2-40B4-BE49-F238E27FC236}">
                <a16:creationId xmlns:a16="http://schemas.microsoft.com/office/drawing/2014/main" id="{ADD5CFE9-5C2B-47E7-8CA9-1A95529D9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75" y="3576556"/>
            <a:ext cx="5121478" cy="15751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No description has been provided for this image">
            <a:extLst>
              <a:ext uri="{FF2B5EF4-FFF2-40B4-BE49-F238E27FC236}">
                <a16:creationId xmlns:a16="http://schemas.microsoft.com/office/drawing/2014/main" id="{0340E79C-A699-CD12-0145-20FAE876E0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75" y="5151678"/>
            <a:ext cx="5121478" cy="15751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o description has been provided for this image">
            <a:extLst>
              <a:ext uri="{FF2B5EF4-FFF2-40B4-BE49-F238E27FC236}">
                <a16:creationId xmlns:a16="http://schemas.microsoft.com/office/drawing/2014/main" id="{228788B8-6EB0-703A-9715-7676E9221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679" y="2338349"/>
            <a:ext cx="6096001" cy="18748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o description has been provided for this image">
            <a:extLst>
              <a:ext uri="{FF2B5EF4-FFF2-40B4-BE49-F238E27FC236}">
                <a16:creationId xmlns:a16="http://schemas.microsoft.com/office/drawing/2014/main" id="{362DF2E8-BF83-A3C2-AD0F-4CA251AF6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8811" y="4519651"/>
            <a:ext cx="6080795" cy="187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95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9328B-802F-D6C4-0CED-D8628142FDF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9FA83C9-D546-3BCE-01B1-2A627A957191}"/>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715BC7-0944-E286-91D3-FA4F266EEE95}"/>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E5CA5C4-FFED-5861-0D79-35EEB7A70272}"/>
              </a:ext>
            </a:extLst>
          </p:cNvPr>
          <p:cNvSpPr>
            <a:spLocks noGrp="1"/>
          </p:cNvSpPr>
          <p:nvPr>
            <p:ph type="title"/>
          </p:nvPr>
        </p:nvSpPr>
        <p:spPr>
          <a:xfrm>
            <a:off x="1028265" y="300973"/>
            <a:ext cx="9720072" cy="1499616"/>
          </a:xfrm>
        </p:spPr>
        <p:txBody>
          <a:bodyPr>
            <a:normAutofit/>
          </a:bodyPr>
          <a:lstStyle/>
          <a:p>
            <a:r>
              <a:rPr lang="en-US">
                <a:solidFill>
                  <a:schemeClr val="bg1"/>
                </a:solidFill>
                <a:ea typeface="+mj-lt"/>
                <a:cs typeface="+mj-lt"/>
              </a:rPr>
              <a:t>Bottom 5 Cases (Ignoring 0 &amp; 1 Dice Scores)</a:t>
            </a:r>
            <a:endParaRPr lang="en-US">
              <a:solidFill>
                <a:schemeClr val="bg1"/>
              </a:solidFill>
            </a:endParaRPr>
          </a:p>
        </p:txBody>
      </p:sp>
      <p:pic>
        <p:nvPicPr>
          <p:cNvPr id="4" name="Picture 3">
            <a:extLst>
              <a:ext uri="{FF2B5EF4-FFF2-40B4-BE49-F238E27FC236}">
                <a16:creationId xmlns:a16="http://schemas.microsoft.com/office/drawing/2014/main" id="{74AFA5F2-04FE-555B-8EC2-CFB4D4B84BBD}"/>
              </a:ext>
            </a:extLst>
          </p:cNvPr>
          <p:cNvPicPr>
            <a:picLocks noChangeAspect="1"/>
          </p:cNvPicPr>
          <p:nvPr/>
        </p:nvPicPr>
        <p:blipFill>
          <a:blip r:embed="rId2"/>
          <a:stretch>
            <a:fillRect/>
          </a:stretch>
        </p:blipFill>
        <p:spPr>
          <a:xfrm>
            <a:off x="67193" y="1929628"/>
            <a:ext cx="5114469" cy="1572768"/>
          </a:xfrm>
          <a:prstGeom prst="rect">
            <a:avLst/>
          </a:prstGeom>
        </p:spPr>
      </p:pic>
      <p:pic>
        <p:nvPicPr>
          <p:cNvPr id="8" name="Picture 7">
            <a:extLst>
              <a:ext uri="{FF2B5EF4-FFF2-40B4-BE49-F238E27FC236}">
                <a16:creationId xmlns:a16="http://schemas.microsoft.com/office/drawing/2014/main" id="{B78AAEDF-CA92-0F54-BD49-8A8A1858D21B}"/>
              </a:ext>
            </a:extLst>
          </p:cNvPr>
          <p:cNvPicPr>
            <a:picLocks noChangeAspect="1"/>
          </p:cNvPicPr>
          <p:nvPr/>
        </p:nvPicPr>
        <p:blipFill>
          <a:blip r:embed="rId3"/>
          <a:stretch>
            <a:fillRect/>
          </a:stretch>
        </p:blipFill>
        <p:spPr>
          <a:xfrm>
            <a:off x="67193" y="3580779"/>
            <a:ext cx="5114468" cy="1572768"/>
          </a:xfrm>
          <a:prstGeom prst="rect">
            <a:avLst/>
          </a:prstGeom>
        </p:spPr>
      </p:pic>
      <p:pic>
        <p:nvPicPr>
          <p:cNvPr id="10" name="Picture 9">
            <a:extLst>
              <a:ext uri="{FF2B5EF4-FFF2-40B4-BE49-F238E27FC236}">
                <a16:creationId xmlns:a16="http://schemas.microsoft.com/office/drawing/2014/main" id="{88114293-0A60-29CB-C69D-4F3ADA6FE486}"/>
              </a:ext>
            </a:extLst>
          </p:cNvPr>
          <p:cNvPicPr>
            <a:picLocks noChangeAspect="1"/>
          </p:cNvPicPr>
          <p:nvPr/>
        </p:nvPicPr>
        <p:blipFill>
          <a:blip r:embed="rId4"/>
          <a:stretch>
            <a:fillRect/>
          </a:stretch>
        </p:blipFill>
        <p:spPr>
          <a:xfrm>
            <a:off x="67195" y="5231930"/>
            <a:ext cx="5114466" cy="1572768"/>
          </a:xfrm>
          <a:prstGeom prst="rect">
            <a:avLst/>
          </a:prstGeom>
        </p:spPr>
      </p:pic>
      <p:pic>
        <p:nvPicPr>
          <p:cNvPr id="12" name="Picture 11">
            <a:extLst>
              <a:ext uri="{FF2B5EF4-FFF2-40B4-BE49-F238E27FC236}">
                <a16:creationId xmlns:a16="http://schemas.microsoft.com/office/drawing/2014/main" id="{61417878-ACDC-BE12-AF91-95FA8B7EC0E7}"/>
              </a:ext>
            </a:extLst>
          </p:cNvPr>
          <p:cNvPicPr>
            <a:picLocks noChangeAspect="1"/>
          </p:cNvPicPr>
          <p:nvPr/>
        </p:nvPicPr>
        <p:blipFill>
          <a:blip r:embed="rId5"/>
          <a:stretch>
            <a:fillRect/>
          </a:stretch>
        </p:blipFill>
        <p:spPr>
          <a:xfrm>
            <a:off x="5257842" y="2207179"/>
            <a:ext cx="6775203" cy="2083467"/>
          </a:xfrm>
          <a:prstGeom prst="rect">
            <a:avLst/>
          </a:prstGeom>
        </p:spPr>
      </p:pic>
      <p:pic>
        <p:nvPicPr>
          <p:cNvPr id="14" name="Picture 13">
            <a:extLst>
              <a:ext uri="{FF2B5EF4-FFF2-40B4-BE49-F238E27FC236}">
                <a16:creationId xmlns:a16="http://schemas.microsoft.com/office/drawing/2014/main" id="{A8C2937E-0737-00B5-3D19-41478DCAB7C8}"/>
              </a:ext>
            </a:extLst>
          </p:cNvPr>
          <p:cNvPicPr>
            <a:picLocks noChangeAspect="1"/>
          </p:cNvPicPr>
          <p:nvPr/>
        </p:nvPicPr>
        <p:blipFill>
          <a:blip r:embed="rId6"/>
          <a:stretch>
            <a:fillRect/>
          </a:stretch>
        </p:blipFill>
        <p:spPr>
          <a:xfrm>
            <a:off x="5257842" y="4339660"/>
            <a:ext cx="6775202" cy="2083467"/>
          </a:xfrm>
          <a:prstGeom prst="rect">
            <a:avLst/>
          </a:prstGeom>
        </p:spPr>
      </p:pic>
    </p:spTree>
    <p:extLst>
      <p:ext uri="{BB962C8B-B14F-4D97-AF65-F5344CB8AC3E}">
        <p14:creationId xmlns:p14="http://schemas.microsoft.com/office/powerpoint/2010/main" val="213720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F65418-040E-98F6-6298-3007027EA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0FDCE-ACD1-BDA5-6C63-4505188F497A}"/>
              </a:ext>
            </a:extLst>
          </p:cNvPr>
          <p:cNvSpPr>
            <a:spLocks noGrp="1"/>
          </p:cNvSpPr>
          <p:nvPr>
            <p:ph type="title"/>
          </p:nvPr>
        </p:nvSpPr>
        <p:spPr>
          <a:xfrm>
            <a:off x="1024128" y="585216"/>
            <a:ext cx="6066818" cy="1499616"/>
          </a:xfrm>
        </p:spPr>
        <p:txBody>
          <a:bodyPr>
            <a:normAutofit/>
          </a:bodyPr>
          <a:lstStyle/>
          <a:p>
            <a:r>
              <a:rPr lang="en-US"/>
              <a:t>Motivation</a:t>
            </a:r>
          </a:p>
        </p:txBody>
      </p:sp>
      <p:sp>
        <p:nvSpPr>
          <p:cNvPr id="3" name="Content Placeholder 2">
            <a:extLst>
              <a:ext uri="{FF2B5EF4-FFF2-40B4-BE49-F238E27FC236}">
                <a16:creationId xmlns:a16="http://schemas.microsoft.com/office/drawing/2014/main" id="{3FDEE082-DBB4-7FAC-0F36-60BA3C9E71A7}"/>
              </a:ext>
            </a:extLst>
          </p:cNvPr>
          <p:cNvSpPr>
            <a:spLocks noGrp="1"/>
          </p:cNvSpPr>
          <p:nvPr>
            <p:ph idx="1"/>
          </p:nvPr>
        </p:nvSpPr>
        <p:spPr>
          <a:xfrm>
            <a:off x="1024128" y="2286000"/>
            <a:ext cx="6066818" cy="4023360"/>
          </a:xfrm>
        </p:spPr>
        <p:txBody>
          <a:bodyPr>
            <a:normAutofit/>
          </a:bodyPr>
          <a:lstStyle/>
          <a:p>
            <a:r>
              <a:rPr lang="en-US"/>
              <a:t>Accurate building segmentation in satellite imagery can play an essential for:</a:t>
            </a:r>
          </a:p>
          <a:p>
            <a:pPr lvl="1"/>
            <a:r>
              <a:rPr lang="en-US"/>
              <a:t>Disaster response &amp; humanitarian aid</a:t>
            </a:r>
          </a:p>
          <a:p>
            <a:pPr lvl="1"/>
            <a:r>
              <a:rPr lang="en-US"/>
              <a:t>Urban planning &amp; infrastructure development</a:t>
            </a:r>
          </a:p>
          <a:p>
            <a:pPr lvl="1"/>
            <a:r>
              <a:rPr lang="en-US"/>
              <a:t>Population mapping &amp; sustainability tracking</a:t>
            </a:r>
          </a:p>
          <a:p>
            <a:r>
              <a:rPr lang="en-US"/>
              <a:t>But... existing methods often:</a:t>
            </a:r>
          </a:p>
          <a:p>
            <a:pPr lvl="1"/>
            <a:r>
              <a:rPr lang="en-US"/>
              <a:t>Struggle in rural/underrepresented areas</a:t>
            </a:r>
          </a:p>
          <a:p>
            <a:pPr lvl="1"/>
            <a:r>
              <a:rPr lang="en-US"/>
              <a:t>Are biased toward urban imagery</a:t>
            </a:r>
          </a:p>
          <a:p>
            <a:pPr lvl="1"/>
            <a:r>
              <a:rPr lang="en-US"/>
              <a:t>Miss fine-grained boundary details</a:t>
            </a:r>
          </a:p>
        </p:txBody>
      </p:sp>
      <p:pic>
        <p:nvPicPr>
          <p:cNvPr id="13" name="Picture 12" descr="Women in matching clothes">
            <a:extLst>
              <a:ext uri="{FF2B5EF4-FFF2-40B4-BE49-F238E27FC236}">
                <a16:creationId xmlns:a16="http://schemas.microsoft.com/office/drawing/2014/main" id="{F4C34BB0-E0B7-FB59-6A81-9C95637DF3C4}"/>
              </a:ext>
            </a:extLst>
          </p:cNvPr>
          <p:cNvPicPr>
            <a:picLocks noChangeAspect="1"/>
          </p:cNvPicPr>
          <p:nvPr/>
        </p:nvPicPr>
        <p:blipFill>
          <a:blip r:embed="rId3"/>
          <a:srcRect l="27928" t="-1" r="19045" b="-4"/>
          <a:stretch>
            <a:fillRect/>
          </a:stretch>
        </p:blipFill>
        <p:spPr>
          <a:xfrm>
            <a:off x="7090946" y="10"/>
            <a:ext cx="5101053" cy="6857990"/>
          </a:xfrm>
          <a:prstGeom prst="rect">
            <a:avLst/>
          </a:prstGeom>
        </p:spPr>
      </p:pic>
    </p:spTree>
    <p:extLst>
      <p:ext uri="{BB962C8B-B14F-4D97-AF65-F5344CB8AC3E}">
        <p14:creationId xmlns:p14="http://schemas.microsoft.com/office/powerpoint/2010/main" val="3924498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79C40-EBEE-B664-4C24-174A873EBDC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A9F1E-4A8D-D02F-4C21-B04F241C2547}"/>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1580EA1-EEAD-A9EE-CE80-762C2DDB388A}"/>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5B8E4A-F4E2-A3BA-00A8-23EAE0046BC8}"/>
              </a:ext>
            </a:extLst>
          </p:cNvPr>
          <p:cNvSpPr>
            <a:spLocks noGrp="1"/>
          </p:cNvSpPr>
          <p:nvPr>
            <p:ph type="title"/>
          </p:nvPr>
        </p:nvSpPr>
        <p:spPr>
          <a:xfrm>
            <a:off x="1028265" y="300973"/>
            <a:ext cx="9720072" cy="1499616"/>
          </a:xfrm>
        </p:spPr>
        <p:txBody>
          <a:bodyPr>
            <a:normAutofit/>
          </a:bodyPr>
          <a:lstStyle/>
          <a:p>
            <a:r>
              <a:rPr lang="en-US" sz="4400">
                <a:solidFill>
                  <a:schemeClr val="bg1"/>
                </a:solidFill>
                <a:ea typeface="+mj-lt"/>
                <a:cs typeface="+mj-lt"/>
              </a:rPr>
              <a:t>Looking at Performance of ArcGIS World Imagery</a:t>
            </a:r>
            <a:endParaRPr lang="en-US" sz="4400">
              <a:solidFill>
                <a:schemeClr val="bg1"/>
              </a:solidFill>
            </a:endParaRPr>
          </a:p>
        </p:txBody>
      </p:sp>
      <p:pic>
        <p:nvPicPr>
          <p:cNvPr id="7" name="Picture 6">
            <a:extLst>
              <a:ext uri="{FF2B5EF4-FFF2-40B4-BE49-F238E27FC236}">
                <a16:creationId xmlns:a16="http://schemas.microsoft.com/office/drawing/2014/main" id="{76429BD3-80AB-47CB-667B-89BA71D4A327}"/>
              </a:ext>
            </a:extLst>
          </p:cNvPr>
          <p:cNvPicPr>
            <a:picLocks noChangeAspect="1"/>
          </p:cNvPicPr>
          <p:nvPr/>
        </p:nvPicPr>
        <p:blipFill>
          <a:blip r:embed="rId3"/>
          <a:stretch>
            <a:fillRect/>
          </a:stretch>
        </p:blipFill>
        <p:spPr>
          <a:xfrm>
            <a:off x="454832" y="2256323"/>
            <a:ext cx="4764057" cy="2220092"/>
          </a:xfrm>
          <a:prstGeom prst="rect">
            <a:avLst/>
          </a:prstGeom>
        </p:spPr>
      </p:pic>
      <p:pic>
        <p:nvPicPr>
          <p:cNvPr id="11" name="Picture 10">
            <a:extLst>
              <a:ext uri="{FF2B5EF4-FFF2-40B4-BE49-F238E27FC236}">
                <a16:creationId xmlns:a16="http://schemas.microsoft.com/office/drawing/2014/main" id="{341F4C3D-336F-2A15-D73C-881EAA840942}"/>
              </a:ext>
            </a:extLst>
          </p:cNvPr>
          <p:cNvPicPr>
            <a:picLocks noChangeAspect="1"/>
          </p:cNvPicPr>
          <p:nvPr/>
        </p:nvPicPr>
        <p:blipFill>
          <a:blip r:embed="rId4"/>
          <a:stretch>
            <a:fillRect/>
          </a:stretch>
        </p:blipFill>
        <p:spPr>
          <a:xfrm>
            <a:off x="7103623" y="2272285"/>
            <a:ext cx="4813567" cy="2243165"/>
          </a:xfrm>
          <a:prstGeom prst="rect">
            <a:avLst/>
          </a:prstGeom>
        </p:spPr>
      </p:pic>
      <p:sp>
        <p:nvSpPr>
          <p:cNvPr id="16" name="TextBox 15">
            <a:extLst>
              <a:ext uri="{FF2B5EF4-FFF2-40B4-BE49-F238E27FC236}">
                <a16:creationId xmlns:a16="http://schemas.microsoft.com/office/drawing/2014/main" id="{4FBA0FA5-F91F-4B33-9B6B-10008F44B5DF}"/>
              </a:ext>
            </a:extLst>
          </p:cNvPr>
          <p:cNvSpPr txBox="1"/>
          <p:nvPr/>
        </p:nvSpPr>
        <p:spPr>
          <a:xfrm>
            <a:off x="5552061" y="3195536"/>
            <a:ext cx="1339986" cy="923330"/>
          </a:xfrm>
          <a:prstGeom prst="rect">
            <a:avLst/>
          </a:prstGeom>
          <a:noFill/>
        </p:spPr>
        <p:txBody>
          <a:bodyPr wrap="square" rtlCol="0">
            <a:spAutoFit/>
          </a:bodyPr>
          <a:lstStyle/>
          <a:p>
            <a:pPr algn="ctr"/>
            <a:r>
              <a:rPr lang="en-US"/>
              <a:t>The Foster Building</a:t>
            </a:r>
          </a:p>
          <a:p>
            <a:pPr algn="ctr"/>
            <a:r>
              <a:rPr lang="en-US"/>
              <a:t>Seattle, WA</a:t>
            </a:r>
          </a:p>
        </p:txBody>
      </p:sp>
      <p:sp>
        <p:nvSpPr>
          <p:cNvPr id="17" name="TextBox 16">
            <a:extLst>
              <a:ext uri="{FF2B5EF4-FFF2-40B4-BE49-F238E27FC236}">
                <a16:creationId xmlns:a16="http://schemas.microsoft.com/office/drawing/2014/main" id="{503372B7-FA26-D06A-25C4-D55E7B0C6928}"/>
              </a:ext>
            </a:extLst>
          </p:cNvPr>
          <p:cNvSpPr txBox="1"/>
          <p:nvPr/>
        </p:nvSpPr>
        <p:spPr>
          <a:xfrm>
            <a:off x="721468" y="1878733"/>
            <a:ext cx="4750340" cy="338554"/>
          </a:xfrm>
          <a:prstGeom prst="rect">
            <a:avLst/>
          </a:prstGeom>
          <a:noFill/>
        </p:spPr>
        <p:txBody>
          <a:bodyPr wrap="square" rtlCol="0">
            <a:spAutoFit/>
          </a:bodyPr>
          <a:lstStyle/>
          <a:p>
            <a:pPr algn="ctr"/>
            <a:r>
              <a:rPr lang="en-US" sz="1600">
                <a:solidFill>
                  <a:schemeClr val="bg1"/>
                </a:solidFill>
                <a:highlight>
                  <a:srgbClr val="0070C0"/>
                </a:highlight>
              </a:rPr>
              <a:t>Model with only </a:t>
            </a:r>
            <a:r>
              <a:rPr lang="en-US" sz="1600" b="1">
                <a:solidFill>
                  <a:schemeClr val="bg1"/>
                </a:solidFill>
                <a:highlight>
                  <a:srgbClr val="0070C0"/>
                </a:highlight>
              </a:rPr>
              <a:t>geometric transforms</a:t>
            </a:r>
            <a:r>
              <a:rPr lang="en-US" sz="1600">
                <a:solidFill>
                  <a:schemeClr val="bg1"/>
                </a:solidFill>
                <a:highlight>
                  <a:srgbClr val="0070C0"/>
                </a:highlight>
              </a:rPr>
              <a:t> (rotation, flips) </a:t>
            </a:r>
          </a:p>
        </p:txBody>
      </p:sp>
      <p:sp>
        <p:nvSpPr>
          <p:cNvPr id="18" name="TextBox 17">
            <a:extLst>
              <a:ext uri="{FF2B5EF4-FFF2-40B4-BE49-F238E27FC236}">
                <a16:creationId xmlns:a16="http://schemas.microsoft.com/office/drawing/2014/main" id="{7F9CA30D-1F04-F4A8-E2BE-FC08BF8E5750}"/>
              </a:ext>
            </a:extLst>
          </p:cNvPr>
          <p:cNvSpPr txBox="1"/>
          <p:nvPr/>
        </p:nvSpPr>
        <p:spPr>
          <a:xfrm>
            <a:off x="7135237" y="1918468"/>
            <a:ext cx="4750340" cy="338554"/>
          </a:xfrm>
          <a:prstGeom prst="rect">
            <a:avLst/>
          </a:prstGeom>
          <a:noFill/>
        </p:spPr>
        <p:txBody>
          <a:bodyPr wrap="square" rtlCol="0">
            <a:spAutoFit/>
          </a:bodyPr>
          <a:lstStyle/>
          <a:p>
            <a:pPr algn="ctr"/>
            <a:r>
              <a:rPr lang="en-US" sz="1600">
                <a:solidFill>
                  <a:schemeClr val="bg1"/>
                </a:solidFill>
                <a:highlight>
                  <a:srgbClr val="B55C0B"/>
                </a:highlight>
              </a:rPr>
              <a:t>Model with </a:t>
            </a:r>
            <a:r>
              <a:rPr lang="en-US" sz="1600" b="1">
                <a:solidFill>
                  <a:schemeClr val="bg1"/>
                </a:solidFill>
                <a:highlight>
                  <a:srgbClr val="B55C0B"/>
                </a:highlight>
              </a:rPr>
              <a:t>Geometric, Color Transformations, Noise</a:t>
            </a:r>
            <a:r>
              <a:rPr lang="en-US" sz="1600">
                <a:solidFill>
                  <a:schemeClr val="bg1"/>
                </a:solidFill>
                <a:highlight>
                  <a:srgbClr val="B55C0B"/>
                </a:highlight>
              </a:rPr>
              <a:t> </a:t>
            </a:r>
          </a:p>
        </p:txBody>
      </p:sp>
      <p:sp>
        <p:nvSpPr>
          <p:cNvPr id="23" name="TextBox 22">
            <a:extLst>
              <a:ext uri="{FF2B5EF4-FFF2-40B4-BE49-F238E27FC236}">
                <a16:creationId xmlns:a16="http://schemas.microsoft.com/office/drawing/2014/main" id="{B32BBFBA-0BD4-32E8-6F90-467EBEFF160E}"/>
              </a:ext>
            </a:extLst>
          </p:cNvPr>
          <p:cNvSpPr txBox="1"/>
          <p:nvPr/>
        </p:nvSpPr>
        <p:spPr>
          <a:xfrm>
            <a:off x="5552061" y="5325388"/>
            <a:ext cx="1250004" cy="646331"/>
          </a:xfrm>
          <a:prstGeom prst="rect">
            <a:avLst/>
          </a:prstGeom>
          <a:noFill/>
        </p:spPr>
        <p:txBody>
          <a:bodyPr wrap="square" rtlCol="0">
            <a:spAutoFit/>
          </a:bodyPr>
          <a:lstStyle/>
          <a:p>
            <a:pPr algn="ctr"/>
            <a:r>
              <a:rPr lang="en-US"/>
              <a:t>Washington </a:t>
            </a:r>
          </a:p>
          <a:p>
            <a:pPr algn="ctr"/>
            <a:r>
              <a:rPr lang="en-US"/>
              <a:t>DC</a:t>
            </a:r>
          </a:p>
        </p:txBody>
      </p:sp>
      <p:pic>
        <p:nvPicPr>
          <p:cNvPr id="25" name="Picture 24">
            <a:extLst>
              <a:ext uri="{FF2B5EF4-FFF2-40B4-BE49-F238E27FC236}">
                <a16:creationId xmlns:a16="http://schemas.microsoft.com/office/drawing/2014/main" id="{E906D506-45D8-3F16-CA57-1C26210947D2}"/>
              </a:ext>
            </a:extLst>
          </p:cNvPr>
          <p:cNvPicPr>
            <a:picLocks noChangeAspect="1"/>
          </p:cNvPicPr>
          <p:nvPr/>
        </p:nvPicPr>
        <p:blipFill>
          <a:blip r:embed="rId5"/>
          <a:stretch>
            <a:fillRect/>
          </a:stretch>
        </p:blipFill>
        <p:spPr>
          <a:xfrm>
            <a:off x="454831" y="4515450"/>
            <a:ext cx="4764057" cy="2220093"/>
          </a:xfrm>
          <a:prstGeom prst="rect">
            <a:avLst/>
          </a:prstGeom>
        </p:spPr>
      </p:pic>
      <p:pic>
        <p:nvPicPr>
          <p:cNvPr id="29" name="Picture 28">
            <a:extLst>
              <a:ext uri="{FF2B5EF4-FFF2-40B4-BE49-F238E27FC236}">
                <a16:creationId xmlns:a16="http://schemas.microsoft.com/office/drawing/2014/main" id="{7555985F-0ED0-2A69-2316-8B80EAE80D59}"/>
              </a:ext>
            </a:extLst>
          </p:cNvPr>
          <p:cNvPicPr>
            <a:picLocks noChangeAspect="1"/>
          </p:cNvPicPr>
          <p:nvPr/>
        </p:nvPicPr>
        <p:blipFill>
          <a:blip r:embed="rId6"/>
          <a:stretch>
            <a:fillRect/>
          </a:stretch>
        </p:blipFill>
        <p:spPr>
          <a:xfrm>
            <a:off x="7069575" y="4476415"/>
            <a:ext cx="5004071" cy="2331941"/>
          </a:xfrm>
          <a:prstGeom prst="rect">
            <a:avLst/>
          </a:prstGeom>
        </p:spPr>
      </p:pic>
    </p:spTree>
    <p:extLst>
      <p:ext uri="{BB962C8B-B14F-4D97-AF65-F5344CB8AC3E}">
        <p14:creationId xmlns:p14="http://schemas.microsoft.com/office/powerpoint/2010/main" val="93749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5DAAE-5CE0-D3F5-2498-B7356934885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2D804D2-9C96-03AC-4AA8-F1B169D41F05}"/>
              </a:ext>
            </a:extLst>
          </p:cNvPr>
          <p:cNvSpPr/>
          <p:nvPr/>
        </p:nvSpPr>
        <p:spPr>
          <a:xfrm>
            <a:off x="0" y="-53788"/>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27F60BC-E49A-8350-FC92-CAABCDF8BF4B}"/>
              </a:ext>
            </a:extLst>
          </p:cNvPr>
          <p:cNvCxnSpPr>
            <a:cxnSpLocks/>
          </p:cNvCxnSpPr>
          <p:nvPr/>
        </p:nvCxnSpPr>
        <p:spPr>
          <a:xfrm>
            <a:off x="925158" y="484094"/>
            <a:ext cx="0" cy="11187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134115-4746-F2C1-52E9-78F0785CF331}"/>
              </a:ext>
            </a:extLst>
          </p:cNvPr>
          <p:cNvSpPr>
            <a:spLocks noGrp="1"/>
          </p:cNvSpPr>
          <p:nvPr>
            <p:ph type="title"/>
          </p:nvPr>
        </p:nvSpPr>
        <p:spPr>
          <a:xfrm>
            <a:off x="1028265" y="300973"/>
            <a:ext cx="9720072" cy="1499616"/>
          </a:xfrm>
        </p:spPr>
        <p:txBody>
          <a:bodyPr>
            <a:normAutofit/>
          </a:bodyPr>
          <a:lstStyle/>
          <a:p>
            <a:r>
              <a:rPr lang="en-US" sz="4400">
                <a:solidFill>
                  <a:schemeClr val="bg1"/>
                </a:solidFill>
                <a:ea typeface="+mj-lt"/>
                <a:cs typeface="+mj-lt"/>
              </a:rPr>
              <a:t>Looking at Performance of ArcGIS World Imagery</a:t>
            </a:r>
            <a:endParaRPr lang="en-US" sz="4400">
              <a:solidFill>
                <a:schemeClr val="bg1"/>
              </a:solidFill>
            </a:endParaRPr>
          </a:p>
        </p:txBody>
      </p:sp>
      <p:sp>
        <p:nvSpPr>
          <p:cNvPr id="16" name="TextBox 15">
            <a:extLst>
              <a:ext uri="{FF2B5EF4-FFF2-40B4-BE49-F238E27FC236}">
                <a16:creationId xmlns:a16="http://schemas.microsoft.com/office/drawing/2014/main" id="{82F7EDDE-3018-961F-9E7C-F8060DDC9F24}"/>
              </a:ext>
            </a:extLst>
          </p:cNvPr>
          <p:cNvSpPr txBox="1"/>
          <p:nvPr/>
        </p:nvSpPr>
        <p:spPr>
          <a:xfrm>
            <a:off x="5673656" y="3049621"/>
            <a:ext cx="1339986" cy="646331"/>
          </a:xfrm>
          <a:prstGeom prst="rect">
            <a:avLst/>
          </a:prstGeom>
          <a:noFill/>
        </p:spPr>
        <p:txBody>
          <a:bodyPr wrap="square" rtlCol="0">
            <a:spAutoFit/>
          </a:bodyPr>
          <a:lstStyle/>
          <a:p>
            <a:pPr algn="ctr"/>
            <a:r>
              <a:rPr lang="en-US"/>
              <a:t>Pho Kham</a:t>
            </a:r>
          </a:p>
          <a:p>
            <a:pPr algn="ctr"/>
            <a:r>
              <a:rPr lang="en-US"/>
              <a:t>Laos</a:t>
            </a:r>
          </a:p>
        </p:txBody>
      </p:sp>
      <p:sp>
        <p:nvSpPr>
          <p:cNvPr id="17" name="TextBox 16">
            <a:extLst>
              <a:ext uri="{FF2B5EF4-FFF2-40B4-BE49-F238E27FC236}">
                <a16:creationId xmlns:a16="http://schemas.microsoft.com/office/drawing/2014/main" id="{8880C61C-2708-9820-438F-F3518848153A}"/>
              </a:ext>
            </a:extLst>
          </p:cNvPr>
          <p:cNvSpPr txBox="1"/>
          <p:nvPr/>
        </p:nvSpPr>
        <p:spPr>
          <a:xfrm>
            <a:off x="721468" y="1878733"/>
            <a:ext cx="4750340" cy="338554"/>
          </a:xfrm>
          <a:prstGeom prst="rect">
            <a:avLst/>
          </a:prstGeom>
          <a:noFill/>
        </p:spPr>
        <p:txBody>
          <a:bodyPr wrap="square" rtlCol="0">
            <a:spAutoFit/>
          </a:bodyPr>
          <a:lstStyle/>
          <a:p>
            <a:pPr algn="ctr"/>
            <a:r>
              <a:rPr lang="en-US" sz="1600">
                <a:solidFill>
                  <a:schemeClr val="bg1"/>
                </a:solidFill>
                <a:highlight>
                  <a:srgbClr val="0070C0"/>
                </a:highlight>
              </a:rPr>
              <a:t>Model with only </a:t>
            </a:r>
            <a:r>
              <a:rPr lang="en-US" sz="1600" b="1">
                <a:solidFill>
                  <a:schemeClr val="bg1"/>
                </a:solidFill>
                <a:highlight>
                  <a:srgbClr val="0070C0"/>
                </a:highlight>
              </a:rPr>
              <a:t>geometric transforms</a:t>
            </a:r>
            <a:r>
              <a:rPr lang="en-US" sz="1600">
                <a:solidFill>
                  <a:schemeClr val="bg1"/>
                </a:solidFill>
                <a:highlight>
                  <a:srgbClr val="0070C0"/>
                </a:highlight>
              </a:rPr>
              <a:t> (rotation, flips) </a:t>
            </a:r>
          </a:p>
        </p:txBody>
      </p:sp>
      <p:sp>
        <p:nvSpPr>
          <p:cNvPr id="18" name="TextBox 17">
            <a:extLst>
              <a:ext uri="{FF2B5EF4-FFF2-40B4-BE49-F238E27FC236}">
                <a16:creationId xmlns:a16="http://schemas.microsoft.com/office/drawing/2014/main" id="{2580996D-11E2-314F-2F34-1445E47F74F6}"/>
              </a:ext>
            </a:extLst>
          </p:cNvPr>
          <p:cNvSpPr txBox="1"/>
          <p:nvPr/>
        </p:nvSpPr>
        <p:spPr>
          <a:xfrm>
            <a:off x="7135237" y="1918468"/>
            <a:ext cx="4750340" cy="338554"/>
          </a:xfrm>
          <a:prstGeom prst="rect">
            <a:avLst/>
          </a:prstGeom>
          <a:noFill/>
        </p:spPr>
        <p:txBody>
          <a:bodyPr wrap="square" rtlCol="0">
            <a:spAutoFit/>
          </a:bodyPr>
          <a:lstStyle/>
          <a:p>
            <a:pPr algn="ctr"/>
            <a:r>
              <a:rPr lang="en-US" sz="1600">
                <a:solidFill>
                  <a:schemeClr val="bg1"/>
                </a:solidFill>
                <a:highlight>
                  <a:srgbClr val="B55C0B"/>
                </a:highlight>
              </a:rPr>
              <a:t>Model with </a:t>
            </a:r>
            <a:r>
              <a:rPr lang="en-US" sz="1600" b="1">
                <a:solidFill>
                  <a:schemeClr val="bg1"/>
                </a:solidFill>
                <a:highlight>
                  <a:srgbClr val="B55C0B"/>
                </a:highlight>
              </a:rPr>
              <a:t>Geometric, Color Transformations, Noise</a:t>
            </a:r>
            <a:r>
              <a:rPr lang="en-US" sz="1600">
                <a:solidFill>
                  <a:schemeClr val="bg1"/>
                </a:solidFill>
                <a:highlight>
                  <a:srgbClr val="B55C0B"/>
                </a:highlight>
              </a:rPr>
              <a:t> </a:t>
            </a:r>
          </a:p>
        </p:txBody>
      </p:sp>
      <p:sp>
        <p:nvSpPr>
          <p:cNvPr id="23" name="TextBox 22">
            <a:extLst>
              <a:ext uri="{FF2B5EF4-FFF2-40B4-BE49-F238E27FC236}">
                <a16:creationId xmlns:a16="http://schemas.microsoft.com/office/drawing/2014/main" id="{776E9678-B42E-2363-A209-3D50BF88942B}"/>
              </a:ext>
            </a:extLst>
          </p:cNvPr>
          <p:cNvSpPr txBox="1"/>
          <p:nvPr/>
        </p:nvSpPr>
        <p:spPr>
          <a:xfrm>
            <a:off x="5673656" y="5286477"/>
            <a:ext cx="1250004" cy="646331"/>
          </a:xfrm>
          <a:prstGeom prst="rect">
            <a:avLst/>
          </a:prstGeom>
          <a:noFill/>
        </p:spPr>
        <p:txBody>
          <a:bodyPr wrap="square" rtlCol="0">
            <a:spAutoFit/>
          </a:bodyPr>
          <a:lstStyle/>
          <a:p>
            <a:pPr algn="ctr"/>
            <a:r>
              <a:rPr lang="en-US"/>
              <a:t>Fez </a:t>
            </a:r>
          </a:p>
          <a:p>
            <a:pPr algn="ctr"/>
            <a:r>
              <a:rPr lang="en-US"/>
              <a:t>Morrocco </a:t>
            </a:r>
          </a:p>
        </p:txBody>
      </p:sp>
      <p:pic>
        <p:nvPicPr>
          <p:cNvPr id="4" name="Picture 3">
            <a:extLst>
              <a:ext uri="{FF2B5EF4-FFF2-40B4-BE49-F238E27FC236}">
                <a16:creationId xmlns:a16="http://schemas.microsoft.com/office/drawing/2014/main" id="{2633326A-56E8-6BF2-8D1B-A9A32070003F}"/>
              </a:ext>
            </a:extLst>
          </p:cNvPr>
          <p:cNvPicPr>
            <a:picLocks noChangeAspect="1"/>
          </p:cNvPicPr>
          <p:nvPr/>
        </p:nvPicPr>
        <p:blipFill>
          <a:blip r:embed="rId3"/>
          <a:stretch>
            <a:fillRect/>
          </a:stretch>
        </p:blipFill>
        <p:spPr>
          <a:xfrm>
            <a:off x="515566" y="2193211"/>
            <a:ext cx="4883285" cy="2275654"/>
          </a:xfrm>
          <a:prstGeom prst="rect">
            <a:avLst/>
          </a:prstGeom>
        </p:spPr>
      </p:pic>
      <p:pic>
        <p:nvPicPr>
          <p:cNvPr id="9" name="Picture 8">
            <a:extLst>
              <a:ext uri="{FF2B5EF4-FFF2-40B4-BE49-F238E27FC236}">
                <a16:creationId xmlns:a16="http://schemas.microsoft.com/office/drawing/2014/main" id="{27C2D1FE-4978-78DE-C5EB-7E49A5999767}"/>
              </a:ext>
            </a:extLst>
          </p:cNvPr>
          <p:cNvPicPr>
            <a:picLocks noChangeAspect="1"/>
          </p:cNvPicPr>
          <p:nvPr/>
        </p:nvPicPr>
        <p:blipFill>
          <a:blip r:embed="rId4"/>
          <a:stretch>
            <a:fillRect/>
          </a:stretch>
        </p:blipFill>
        <p:spPr>
          <a:xfrm>
            <a:off x="7135237" y="2279756"/>
            <a:ext cx="4834291" cy="2252822"/>
          </a:xfrm>
          <a:prstGeom prst="rect">
            <a:avLst/>
          </a:prstGeom>
        </p:spPr>
      </p:pic>
      <p:pic>
        <p:nvPicPr>
          <p:cNvPr id="12" name="Picture 11">
            <a:extLst>
              <a:ext uri="{FF2B5EF4-FFF2-40B4-BE49-F238E27FC236}">
                <a16:creationId xmlns:a16="http://schemas.microsoft.com/office/drawing/2014/main" id="{BB734EC3-FC9A-8CEA-8FC4-C3F9BA3FF5B6}"/>
              </a:ext>
            </a:extLst>
          </p:cNvPr>
          <p:cNvPicPr>
            <a:picLocks noChangeAspect="1"/>
          </p:cNvPicPr>
          <p:nvPr/>
        </p:nvPicPr>
        <p:blipFill>
          <a:blip r:embed="rId5"/>
          <a:stretch>
            <a:fillRect/>
          </a:stretch>
        </p:blipFill>
        <p:spPr>
          <a:xfrm>
            <a:off x="515565" y="4514523"/>
            <a:ext cx="4883287" cy="2275654"/>
          </a:xfrm>
          <a:prstGeom prst="rect">
            <a:avLst/>
          </a:prstGeom>
        </p:spPr>
      </p:pic>
      <p:pic>
        <p:nvPicPr>
          <p:cNvPr id="14" name="Picture 13">
            <a:extLst>
              <a:ext uri="{FF2B5EF4-FFF2-40B4-BE49-F238E27FC236}">
                <a16:creationId xmlns:a16="http://schemas.microsoft.com/office/drawing/2014/main" id="{F59F70D8-5A77-0B75-72E2-C2CEBDBE03A4}"/>
              </a:ext>
            </a:extLst>
          </p:cNvPr>
          <p:cNvPicPr>
            <a:picLocks noChangeAspect="1"/>
          </p:cNvPicPr>
          <p:nvPr/>
        </p:nvPicPr>
        <p:blipFill>
          <a:blip r:embed="rId6"/>
          <a:stretch>
            <a:fillRect/>
          </a:stretch>
        </p:blipFill>
        <p:spPr>
          <a:xfrm>
            <a:off x="7135237" y="4532578"/>
            <a:ext cx="4883287" cy="2275655"/>
          </a:xfrm>
          <a:prstGeom prst="rect">
            <a:avLst/>
          </a:prstGeom>
        </p:spPr>
      </p:pic>
    </p:spTree>
    <p:extLst>
      <p:ext uri="{BB962C8B-B14F-4D97-AF65-F5344CB8AC3E}">
        <p14:creationId xmlns:p14="http://schemas.microsoft.com/office/powerpoint/2010/main" val="357275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8FC401-867B-7FAF-7CC5-C76DE181DEA9}"/>
            </a:ext>
          </a:extLst>
        </p:cNvPr>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153" name="Rectangle 6152">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55" name="Rectangle 6154">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hanghai, China">
            <a:extLst>
              <a:ext uri="{FF2B5EF4-FFF2-40B4-BE49-F238E27FC236}">
                <a16:creationId xmlns:a16="http://schemas.microsoft.com/office/drawing/2014/main" id="{F3A132C6-B217-4614-B704-FD4CD372D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985" b="25095"/>
          <a:stretch>
            <a:fillRect/>
          </a:stretch>
        </p:blipFill>
        <p:spPr bwMode="auto">
          <a:xfrm>
            <a:off x="20" y="975"/>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12A23-41DF-A81E-7CC3-30C2DC81830A}"/>
              </a:ext>
            </a:extLst>
          </p:cNvPr>
          <p:cNvSpPr>
            <a:spLocks noGrp="1"/>
          </p:cNvSpPr>
          <p:nvPr>
            <p:ph type="title"/>
          </p:nvPr>
        </p:nvSpPr>
        <p:spPr>
          <a:xfrm>
            <a:off x="4309349" y="3429000"/>
            <a:ext cx="7501651" cy="1090938"/>
          </a:xfrm>
        </p:spPr>
        <p:txBody>
          <a:bodyPr vert="horz" lIns="91440" tIns="45720" rIns="91440" bIns="45720" rtlCol="0" anchor="b">
            <a:normAutofit/>
          </a:bodyPr>
          <a:lstStyle/>
          <a:p>
            <a:pPr algn="l"/>
            <a:r>
              <a:rPr lang="en-US">
                <a:solidFill>
                  <a:srgbClr val="FFFFFF"/>
                </a:solidFill>
              </a:rPr>
              <a:t>Insights</a:t>
            </a:r>
          </a:p>
        </p:txBody>
      </p:sp>
      <p:cxnSp>
        <p:nvCxnSpPr>
          <p:cNvPr id="6159" name="Straight Connector 6158">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C1857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3263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F06541-3074-8A35-E135-9BFE8D0E24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B39AE-FDC6-51E8-BF75-746DAFB29220}"/>
              </a:ext>
            </a:extLst>
          </p:cNvPr>
          <p:cNvSpPr>
            <a:spLocks noGrp="1"/>
          </p:cNvSpPr>
          <p:nvPr>
            <p:ph type="title"/>
          </p:nvPr>
        </p:nvSpPr>
        <p:spPr>
          <a:xfrm>
            <a:off x="1024128" y="585216"/>
            <a:ext cx="6066818" cy="1499616"/>
          </a:xfrm>
        </p:spPr>
        <p:txBody>
          <a:bodyPr>
            <a:normAutofit/>
          </a:bodyPr>
          <a:lstStyle/>
          <a:p>
            <a:r>
              <a:rPr lang="en-US">
                <a:ea typeface="+mj-lt"/>
                <a:cs typeface="+mj-lt"/>
              </a:rPr>
              <a:t>Discussion &amp; Insights</a:t>
            </a:r>
            <a:endParaRPr lang="en-US"/>
          </a:p>
        </p:txBody>
      </p:sp>
      <p:sp>
        <p:nvSpPr>
          <p:cNvPr id="3" name="Content Placeholder 2">
            <a:extLst>
              <a:ext uri="{FF2B5EF4-FFF2-40B4-BE49-F238E27FC236}">
                <a16:creationId xmlns:a16="http://schemas.microsoft.com/office/drawing/2014/main" id="{69D3ECA4-7EF2-BA1F-8992-8E75C51B911C}"/>
              </a:ext>
            </a:extLst>
          </p:cNvPr>
          <p:cNvSpPr>
            <a:spLocks noGrp="1"/>
          </p:cNvSpPr>
          <p:nvPr>
            <p:ph idx="1"/>
          </p:nvPr>
        </p:nvSpPr>
        <p:spPr>
          <a:xfrm>
            <a:off x="680936" y="1955260"/>
            <a:ext cx="6410010" cy="4354100"/>
          </a:xfrm>
        </p:spPr>
        <p:txBody>
          <a:bodyPr vert="horz" lIns="91440" tIns="45720" rIns="91440" bIns="45720" rtlCol="0" anchor="t">
            <a:normAutofit/>
          </a:bodyPr>
          <a:lstStyle/>
          <a:p>
            <a:pPr>
              <a:buFont typeface="Arial" panose="020B0604020202020204" pitchFamily="34" charset="0"/>
              <a:buChar char="•"/>
            </a:pPr>
            <a:r>
              <a:rPr lang="en-US" sz="1600"/>
              <a:t> Overall Performance is strong in Dense Urban Areas however the model struggles with false positives in areas / patches with limited or no buildings e.g. Rural Settings </a:t>
            </a:r>
          </a:p>
          <a:p>
            <a:pPr>
              <a:buFont typeface="Arial" panose="020B0604020202020204" pitchFamily="34" charset="0"/>
              <a:buChar char="•"/>
            </a:pPr>
            <a:r>
              <a:rPr lang="en-US" sz="1600"/>
              <a:t> Potentially could be the result of our Hybrid Approach where the Transformer’s Global Attention is able capture more long rang  dependencies and contextual cues, allowing the model to better differentiate building in dense urban areas with grids and more repeated patterns — though this advantage appears less pronounced in sparsely built rural areas. </a:t>
            </a:r>
          </a:p>
          <a:p>
            <a:pPr>
              <a:buFont typeface="Arial" panose="020B0604020202020204" pitchFamily="34" charset="0"/>
              <a:buChar char="•"/>
            </a:pPr>
            <a:r>
              <a:rPr lang="en-US" sz="1600"/>
              <a:t> Performance across different cities is consistent, there doesn’t seem to be any major differences</a:t>
            </a:r>
          </a:p>
          <a:p>
            <a:pPr>
              <a:buFont typeface="Arial" panose="020B0604020202020204" pitchFamily="34" charset="0"/>
              <a:buChar char="•"/>
            </a:pPr>
            <a:r>
              <a:rPr lang="en-US" sz="1600"/>
              <a:t> Augmentations Require Careful Tuning: Aggressive data augmentations degraded performance, while simpler geometric transforms (e.g. flips, rotations) improved performance on the Test Set but harmed wider generalizability </a:t>
            </a:r>
          </a:p>
        </p:txBody>
      </p:sp>
      <p:pic>
        <p:nvPicPr>
          <p:cNvPr id="7172" name="Picture 4" descr="Aerial view of a city and a marina&#10;&#10;AI-generated content may be incorrect.">
            <a:extLst>
              <a:ext uri="{FF2B5EF4-FFF2-40B4-BE49-F238E27FC236}">
                <a16:creationId xmlns:a16="http://schemas.microsoft.com/office/drawing/2014/main" id="{63B1AB73-B02C-BA2A-18EF-D2922C347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325" r="25515" b="-1"/>
          <a:stretch>
            <a:fillRect/>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101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D68DD4-2E86-D125-F380-973DA44B0E5F}"/>
            </a:ext>
          </a:extLst>
        </p:cNvPr>
        <p:cNvGrpSpPr/>
        <p:nvPr/>
      </p:nvGrpSpPr>
      <p:grpSpPr>
        <a:xfrm>
          <a:off x="0" y="0"/>
          <a:ext cx="0" cy="0"/>
          <a:chOff x="0" y="0"/>
          <a:chExt cx="0" cy="0"/>
        </a:xfrm>
      </p:grpSpPr>
      <p:sp>
        <p:nvSpPr>
          <p:cNvPr id="8200" name="Rectangle 819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35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AE049-C432-7FAD-A32A-D5D02F9629EA}"/>
              </a:ext>
            </a:extLst>
          </p:cNvPr>
          <p:cNvSpPr>
            <a:spLocks noGrp="1"/>
          </p:cNvSpPr>
          <p:nvPr>
            <p:ph type="title"/>
          </p:nvPr>
        </p:nvSpPr>
        <p:spPr>
          <a:xfrm>
            <a:off x="1024128" y="585216"/>
            <a:ext cx="6007027" cy="1499616"/>
          </a:xfrm>
        </p:spPr>
        <p:txBody>
          <a:bodyPr>
            <a:normAutofit/>
          </a:bodyPr>
          <a:lstStyle/>
          <a:p>
            <a:r>
              <a:rPr lang="en-US">
                <a:solidFill>
                  <a:srgbClr val="FFFFFF"/>
                </a:solidFill>
                <a:ea typeface="+mj-lt"/>
                <a:cs typeface="+mj-lt"/>
              </a:rPr>
              <a:t>Limitations</a:t>
            </a:r>
            <a:endParaRPr lang="en-US">
              <a:solidFill>
                <a:srgbClr val="FFFFFF"/>
              </a:solidFill>
            </a:endParaRPr>
          </a:p>
        </p:txBody>
      </p:sp>
      <p:cxnSp>
        <p:nvCxnSpPr>
          <p:cNvPr id="8202" name="Straight Connector 820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A15466-1D55-329E-3307-47AB606C6E89}"/>
              </a:ext>
            </a:extLst>
          </p:cNvPr>
          <p:cNvSpPr>
            <a:spLocks noGrp="1"/>
          </p:cNvSpPr>
          <p:nvPr>
            <p:ph idx="1"/>
          </p:nvPr>
        </p:nvSpPr>
        <p:spPr>
          <a:xfrm>
            <a:off x="583660" y="2047672"/>
            <a:ext cx="6447495" cy="4349237"/>
          </a:xfrm>
        </p:spPr>
        <p:txBody>
          <a:bodyPr vert="horz" lIns="91440" tIns="45720" rIns="91440" bIns="45720" rtlCol="0" anchor="t">
            <a:normAutofit/>
          </a:bodyPr>
          <a:lstStyle/>
          <a:p>
            <a:pPr>
              <a:buFont typeface="Arial" panose="020B0604020202020204" pitchFamily="34" charset="0"/>
              <a:buChar char="•"/>
            </a:pPr>
            <a:r>
              <a:rPr lang="en-US" sz="1700">
                <a:solidFill>
                  <a:srgbClr val="FFFFFF"/>
                </a:solidFill>
              </a:rPr>
              <a:t> </a:t>
            </a:r>
            <a:r>
              <a:rPr lang="en-US" sz="1700" b="1">
                <a:solidFill>
                  <a:srgbClr val="FFFFFF"/>
                </a:solidFill>
              </a:rPr>
              <a:t>Limited Datasets</a:t>
            </a:r>
            <a:r>
              <a:rPr lang="en-US" sz="1700">
                <a:solidFill>
                  <a:srgbClr val="FFFFFF"/>
                </a:solidFill>
              </a:rPr>
              <a:t>: The model was trained and evaluated on a single satellite imagery dataset (GaoFen-7) which is already extremely clean with images only from China thus acts to limit its generalizability across different geographies, sensor types, and architectural styles</a:t>
            </a:r>
          </a:p>
          <a:p>
            <a:pPr>
              <a:buFont typeface="Arial" panose="020B0604020202020204" pitchFamily="34" charset="0"/>
              <a:buChar char="•"/>
            </a:pPr>
            <a:r>
              <a:rPr lang="en-US" sz="1700">
                <a:solidFill>
                  <a:srgbClr val="FFFFFF"/>
                </a:solidFill>
              </a:rPr>
              <a:t> </a:t>
            </a:r>
            <a:r>
              <a:rPr lang="en-US" sz="1700" b="1">
                <a:solidFill>
                  <a:srgbClr val="FFFFFF"/>
                </a:solidFill>
              </a:rPr>
              <a:t>High Computational Demand: </a:t>
            </a:r>
            <a:r>
              <a:rPr lang="en-US" sz="1700">
                <a:solidFill>
                  <a:srgbClr val="FFFFFF"/>
                </a:solidFill>
              </a:rPr>
              <a:t>Training required significant time and memory resources, which may hinder scalability and real-world deployment, especially on limited hardware</a:t>
            </a:r>
          </a:p>
          <a:p>
            <a:pPr>
              <a:buFont typeface="Arial" panose="020B0604020202020204" pitchFamily="34" charset="0"/>
              <a:buChar char="•"/>
            </a:pPr>
            <a:r>
              <a:rPr lang="en-US" sz="1700">
                <a:solidFill>
                  <a:srgbClr val="FFFFFF"/>
                </a:solidFill>
              </a:rPr>
              <a:t> </a:t>
            </a:r>
            <a:r>
              <a:rPr lang="en-US" sz="1700" b="1">
                <a:solidFill>
                  <a:srgbClr val="FFFFFF"/>
                </a:solidFill>
              </a:rPr>
              <a:t>Rural Underrepresentation</a:t>
            </a:r>
            <a:r>
              <a:rPr lang="en-US" sz="1700">
                <a:solidFill>
                  <a:srgbClr val="FFFFFF"/>
                </a:solidFill>
              </a:rPr>
              <a:t>: The dataset contains limited amounts rural imagery, introducing potential bias and contributing to poor performance in low-density or building-scarce regions</a:t>
            </a:r>
          </a:p>
          <a:p>
            <a:pPr>
              <a:buFont typeface="Arial" panose="020B0604020202020204" pitchFamily="34" charset="0"/>
              <a:buChar char="•"/>
            </a:pPr>
            <a:r>
              <a:rPr lang="en-US" sz="1700">
                <a:solidFill>
                  <a:srgbClr val="FFFFFF"/>
                </a:solidFill>
              </a:rPr>
              <a:t> Model Performance isn’t State of the Art or the best </a:t>
            </a:r>
          </a:p>
        </p:txBody>
      </p:sp>
      <p:pic>
        <p:nvPicPr>
          <p:cNvPr id="8195" name="Picture 3">
            <a:extLst>
              <a:ext uri="{FF2B5EF4-FFF2-40B4-BE49-F238E27FC236}">
                <a16:creationId xmlns:a16="http://schemas.microsoft.com/office/drawing/2014/main" id="{C2571B48-01FE-1820-7BE1-E96870303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580" r="27260" b="-1"/>
          <a:stretch>
            <a:fillRect/>
          </a:stretch>
        </p:blipFill>
        <p:spPr bwMode="auto">
          <a:xfrm>
            <a:off x="7552266" y="10"/>
            <a:ext cx="463973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2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1D9C0D-96BC-AFCA-EA15-3A1C34DCB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F42FE-EECA-4189-DBDD-BDAB3B3F10F6}"/>
              </a:ext>
            </a:extLst>
          </p:cNvPr>
          <p:cNvSpPr>
            <a:spLocks noGrp="1"/>
          </p:cNvSpPr>
          <p:nvPr>
            <p:ph type="title"/>
          </p:nvPr>
        </p:nvSpPr>
        <p:spPr>
          <a:xfrm>
            <a:off x="1024128" y="585216"/>
            <a:ext cx="6066818" cy="1499616"/>
          </a:xfrm>
        </p:spPr>
        <p:txBody>
          <a:bodyPr>
            <a:normAutofit/>
          </a:bodyPr>
          <a:lstStyle/>
          <a:p>
            <a:r>
              <a:rPr lang="en-US">
                <a:ea typeface="+mj-lt"/>
                <a:cs typeface="+mj-lt"/>
              </a:rPr>
              <a:t>Future Work</a:t>
            </a:r>
            <a:endParaRPr lang="en-US"/>
          </a:p>
        </p:txBody>
      </p:sp>
      <p:sp>
        <p:nvSpPr>
          <p:cNvPr id="3" name="Content Placeholder 2">
            <a:extLst>
              <a:ext uri="{FF2B5EF4-FFF2-40B4-BE49-F238E27FC236}">
                <a16:creationId xmlns:a16="http://schemas.microsoft.com/office/drawing/2014/main" id="{5FFAACF3-5AE4-BEE0-B404-DDB89A427688}"/>
              </a:ext>
            </a:extLst>
          </p:cNvPr>
          <p:cNvSpPr>
            <a:spLocks noGrp="1"/>
          </p:cNvSpPr>
          <p:nvPr>
            <p:ph idx="1"/>
          </p:nvPr>
        </p:nvSpPr>
        <p:spPr>
          <a:xfrm>
            <a:off x="671209" y="2084832"/>
            <a:ext cx="6419737" cy="4224528"/>
          </a:xfrm>
        </p:spPr>
        <p:txBody>
          <a:bodyPr vert="horz" lIns="91440" tIns="45720" rIns="91440" bIns="45720" rtlCol="0" anchor="t">
            <a:normAutofit/>
          </a:bodyPr>
          <a:lstStyle/>
          <a:p>
            <a:pPr>
              <a:buFont typeface="Arial" panose="020B0604020202020204" pitchFamily="34" charset="0"/>
              <a:buChar char="•"/>
            </a:pPr>
            <a:r>
              <a:rPr lang="en-US" sz="1500"/>
              <a:t> </a:t>
            </a:r>
            <a:r>
              <a:rPr lang="en-US" sz="1500" b="1"/>
              <a:t>Train on More Diverse Datasets: </a:t>
            </a:r>
            <a:r>
              <a:rPr lang="en-US" sz="1500"/>
              <a:t>Incorporate satellite imagery from multiple sources and regions (e.g., Rural Home Annotation Dataset, </a:t>
            </a:r>
            <a:r>
              <a:rPr lang="en-US" sz="1500" err="1"/>
              <a:t>SpaceNet</a:t>
            </a:r>
            <a:r>
              <a:rPr lang="en-US" sz="1500"/>
              <a:t> 2) to improve generalizability across urban and rural areas and in different countries and geographies</a:t>
            </a:r>
          </a:p>
          <a:p>
            <a:pPr>
              <a:buFont typeface="Arial" panose="020B0604020202020204" pitchFamily="34" charset="0"/>
              <a:buChar char="•"/>
            </a:pPr>
            <a:r>
              <a:rPr lang="en-US" sz="1500"/>
              <a:t> </a:t>
            </a:r>
            <a:r>
              <a:rPr lang="en-US" sz="1500" b="1"/>
              <a:t>Explore Alternative </a:t>
            </a:r>
            <a:r>
              <a:rPr lang="en-US" sz="1500" b="1" err="1"/>
              <a:t>ViT</a:t>
            </a:r>
            <a:r>
              <a:rPr lang="en-US" sz="1500" b="1"/>
              <a:t> Architectures:</a:t>
            </a:r>
            <a:r>
              <a:rPr lang="en-US" sz="1500"/>
              <a:t> Experiment with lightweight and efficient transformer variants like </a:t>
            </a:r>
            <a:r>
              <a:rPr lang="en-US" sz="1500" err="1"/>
              <a:t>MobileViT</a:t>
            </a:r>
            <a:r>
              <a:rPr lang="en-US" sz="1500"/>
              <a:t> to reduce computational cost or Transformers Like SWIM to See if it improves Performance</a:t>
            </a:r>
          </a:p>
          <a:p>
            <a:pPr>
              <a:buFont typeface="Arial" panose="020B0604020202020204" pitchFamily="34" charset="0"/>
              <a:buChar char="•"/>
            </a:pPr>
            <a:r>
              <a:rPr lang="en-US" sz="1500" b="1"/>
              <a:t> Conduct Ablation Studies: </a:t>
            </a:r>
            <a:r>
              <a:rPr lang="en-US" sz="1500"/>
              <a:t>Systematically evaluate the contribution of each model component (e.g., encoder type, skip connections, loss functions) to overall performance</a:t>
            </a:r>
          </a:p>
          <a:p>
            <a:pPr>
              <a:buFont typeface="Arial" panose="020B0604020202020204" pitchFamily="34" charset="0"/>
              <a:buChar char="•"/>
            </a:pPr>
            <a:r>
              <a:rPr lang="en-US" sz="1500"/>
              <a:t> </a:t>
            </a:r>
            <a:r>
              <a:rPr lang="en-US" sz="1500" b="1"/>
              <a:t>Refine and Improve the Model: </a:t>
            </a:r>
            <a:r>
              <a:rPr lang="en-US" sz="1500"/>
              <a:t>The Current model is basically only a proof of concept and in many ways a hack job solution, there is a lot of areas to trim weight and improve overall efficiency</a:t>
            </a:r>
          </a:p>
          <a:p>
            <a:pPr>
              <a:buFont typeface="Arial" panose="020B0604020202020204" pitchFamily="34" charset="0"/>
              <a:buChar char="•"/>
            </a:pPr>
            <a:r>
              <a:rPr lang="en-US" sz="1500" b="1"/>
              <a:t> Assess Fairness Across Different Contexts</a:t>
            </a:r>
            <a:r>
              <a:rPr lang="en-US" sz="1500"/>
              <a:t>: Introduce fairness metrics to evaluate performance disparities between urban and rural areas</a:t>
            </a:r>
          </a:p>
        </p:txBody>
      </p:sp>
      <p:pic>
        <p:nvPicPr>
          <p:cNvPr id="6148" name="Picture 4" descr="Planets - Star Wars Jedi: Survivor Guide - IGN">
            <a:extLst>
              <a:ext uri="{FF2B5EF4-FFF2-40B4-BE49-F238E27FC236}">
                <a16:creationId xmlns:a16="http://schemas.microsoft.com/office/drawing/2014/main" id="{F93B1E38-F28C-DE18-34A7-CBC7A217E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61" r="13284"/>
          <a:stretch>
            <a:fillRect/>
          </a:stretch>
        </p:blipFill>
        <p:spPr bwMode="auto">
          <a:xfrm>
            <a:off x="7552266" y="10"/>
            <a:ext cx="463973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6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155B67-1B02-064A-D755-B8F28034A03C}"/>
            </a:ext>
          </a:extLst>
        </p:cNvPr>
        <p:cNvGrpSpPr/>
        <p:nvPr/>
      </p:nvGrpSpPr>
      <p:grpSpPr>
        <a:xfrm>
          <a:off x="0" y="0"/>
          <a:ext cx="0" cy="0"/>
          <a:chOff x="0" y="0"/>
          <a:chExt cx="0" cy="0"/>
        </a:xfrm>
      </p:grpSpPr>
      <p:sp>
        <p:nvSpPr>
          <p:cNvPr id="5138" name="Rectangle 5137">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455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226B8-D751-81A1-BC40-51C5E8250BFD}"/>
              </a:ext>
            </a:extLst>
          </p:cNvPr>
          <p:cNvSpPr>
            <a:spLocks noGrp="1"/>
          </p:cNvSpPr>
          <p:nvPr>
            <p:ph type="title"/>
          </p:nvPr>
        </p:nvSpPr>
        <p:spPr>
          <a:xfrm>
            <a:off x="1024128" y="585216"/>
            <a:ext cx="6007027" cy="1499616"/>
          </a:xfrm>
        </p:spPr>
        <p:txBody>
          <a:bodyPr>
            <a:normAutofit/>
          </a:bodyPr>
          <a:lstStyle/>
          <a:p>
            <a:r>
              <a:rPr lang="en-US">
                <a:solidFill>
                  <a:srgbClr val="FFFFFF"/>
                </a:solidFill>
                <a:ea typeface="+mj-lt"/>
                <a:cs typeface="+mj-lt"/>
              </a:rPr>
              <a:t>Conclusion</a:t>
            </a:r>
            <a:endParaRPr lang="en-US">
              <a:solidFill>
                <a:srgbClr val="FFFFFF"/>
              </a:solidFill>
            </a:endParaRPr>
          </a:p>
        </p:txBody>
      </p:sp>
      <p:cxnSp>
        <p:nvCxnSpPr>
          <p:cNvPr id="5140" name="Straight Connector 5139">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180EC8-4254-3F24-B6BE-53DC709CEA73}"/>
              </a:ext>
            </a:extLst>
          </p:cNvPr>
          <p:cNvSpPr>
            <a:spLocks noGrp="1"/>
          </p:cNvSpPr>
          <p:nvPr>
            <p:ph idx="1"/>
          </p:nvPr>
        </p:nvSpPr>
        <p:spPr>
          <a:xfrm>
            <a:off x="762000" y="1999034"/>
            <a:ext cx="6269155" cy="4310326"/>
          </a:xfrm>
        </p:spPr>
        <p:txBody>
          <a:bodyPr vert="horz" lIns="91440" tIns="45720" rIns="91440" bIns="45720" rtlCol="0" anchor="t">
            <a:normAutofit/>
          </a:bodyPr>
          <a:lstStyle/>
          <a:p>
            <a:pPr>
              <a:buFont typeface="Arial" panose="020B0604020202020204" pitchFamily="34" charset="0"/>
              <a:buChar char="•"/>
            </a:pPr>
            <a:r>
              <a:rPr lang="en-US" sz="1800">
                <a:solidFill>
                  <a:srgbClr val="FFFFFF"/>
                </a:solidFill>
              </a:rPr>
              <a:t> Our Hybrid – U Net Model prototype overall performs well </a:t>
            </a:r>
            <a:r>
              <a:rPr lang="en-US" sz="1800">
                <a:solidFill>
                  <a:srgbClr val="FFFFFF"/>
                </a:solidFill>
                <a:latin typeface="TW Cen MT"/>
              </a:rPr>
              <a:t>compared to</a:t>
            </a:r>
            <a:r>
              <a:rPr lang="en-US" sz="1800">
                <a:solidFill>
                  <a:srgbClr val="FFFFFF"/>
                </a:solidFill>
              </a:rPr>
              <a:t> (at least in line with) other Building Segmentation Models </a:t>
            </a:r>
          </a:p>
          <a:p>
            <a:pPr>
              <a:buFont typeface="Arial" panose="020B0604020202020204" pitchFamily="34" charset="0"/>
              <a:buChar char="•"/>
            </a:pPr>
            <a:r>
              <a:rPr lang="en-US" sz="1800">
                <a:solidFill>
                  <a:srgbClr val="FFFFFF"/>
                </a:solidFill>
              </a:rPr>
              <a:t> Achieved strong segmentation performance, particularly in dense urban environments but struggled with False Positives in areas with no or a Limited Number of buildings</a:t>
            </a:r>
          </a:p>
          <a:p>
            <a:pPr>
              <a:buFont typeface="Arial" panose="020B0604020202020204" pitchFamily="34" charset="0"/>
              <a:buChar char="•"/>
            </a:pPr>
            <a:r>
              <a:rPr lang="en-US" sz="1800">
                <a:solidFill>
                  <a:srgbClr val="FFFFFF"/>
                </a:solidFill>
              </a:rPr>
              <a:t>  Data augmentations made a significant differences in improving performance and overall generalizability</a:t>
            </a:r>
          </a:p>
          <a:p>
            <a:pPr>
              <a:buFont typeface="Arial" panose="020B0604020202020204" pitchFamily="34" charset="0"/>
              <a:buChar char="•"/>
            </a:pPr>
            <a:r>
              <a:rPr lang="en-US" sz="1800">
                <a:solidFill>
                  <a:srgbClr val="FFFFFF"/>
                </a:solidFill>
              </a:rPr>
              <a:t>  Optimizer and scheduler choices (</a:t>
            </a:r>
            <a:r>
              <a:rPr lang="en-US" sz="1800" err="1">
                <a:solidFill>
                  <a:srgbClr val="FFFFFF"/>
                </a:solidFill>
              </a:rPr>
              <a:t>AdamW</a:t>
            </a:r>
            <a:r>
              <a:rPr lang="en-US" sz="1800">
                <a:solidFill>
                  <a:srgbClr val="FFFFFF"/>
                </a:solidFill>
              </a:rPr>
              <a:t> + </a:t>
            </a:r>
            <a:r>
              <a:rPr lang="en-US" sz="1800" err="1">
                <a:solidFill>
                  <a:srgbClr val="FFFFFF"/>
                </a:solidFill>
              </a:rPr>
              <a:t>AMSGrad</a:t>
            </a:r>
            <a:r>
              <a:rPr lang="en-US" sz="1800">
                <a:solidFill>
                  <a:srgbClr val="FFFFFF"/>
                </a:solidFill>
              </a:rPr>
              <a:t>, </a:t>
            </a:r>
            <a:r>
              <a:rPr lang="en-US" sz="1800" err="1">
                <a:solidFill>
                  <a:srgbClr val="FFFFFF"/>
                </a:solidFill>
              </a:rPr>
              <a:t>CosineAnnealingWarmRestarts</a:t>
            </a:r>
            <a:r>
              <a:rPr lang="en-US" sz="1800">
                <a:solidFill>
                  <a:srgbClr val="FFFFFF"/>
                </a:solidFill>
              </a:rPr>
              <a:t>) significantly improved training stability (especially Training Time) and convergence</a:t>
            </a:r>
          </a:p>
          <a:p>
            <a:pPr>
              <a:buFont typeface="Arial" panose="020B0604020202020204" pitchFamily="34" charset="0"/>
              <a:buChar char="•"/>
            </a:pPr>
            <a:r>
              <a:rPr lang="en-US" sz="1800">
                <a:solidFill>
                  <a:srgbClr val="FFFFFF"/>
                </a:solidFill>
              </a:rPr>
              <a:t> Our Results suggest that hybrid architectures can be promising for large-scale, diverse-region mapping, especially in underrepresented area</a:t>
            </a:r>
          </a:p>
        </p:txBody>
      </p:sp>
      <p:pic>
        <p:nvPicPr>
          <p:cNvPr id="5133" name="Picture 13" descr="Vancouver, Canada">
            <a:extLst>
              <a:ext uri="{FF2B5EF4-FFF2-40B4-BE49-F238E27FC236}">
                <a16:creationId xmlns:a16="http://schemas.microsoft.com/office/drawing/2014/main" id="{F4A3C5AA-6A64-9C1F-9649-41A2A0A83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837" r="17532" b="-1"/>
          <a:stretch>
            <a:fillRect/>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139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1FEC73-6976-EA4B-8DD3-BB63D2D7CB1C}"/>
            </a:ext>
          </a:extLst>
        </p:cNvPr>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225" name="Rectangle 9224">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218" name="Picture 2" descr="No photo description available.">
            <a:extLst>
              <a:ext uri="{FF2B5EF4-FFF2-40B4-BE49-F238E27FC236}">
                <a16:creationId xmlns:a16="http://schemas.microsoft.com/office/drawing/2014/main" id="{82BBE256-54EF-E8D2-63AC-FC076A2D0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148" b="562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3361386"/>
            <a:ext cx="8132065" cy="2152348"/>
          </a:xfrm>
          <a:prstGeom prst="rect">
            <a:avLst/>
          </a:prstGeom>
          <a:solidFill>
            <a:srgbClr val="000000">
              <a:alpha val="9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A96C3F5-CDAD-F6E6-2C69-E6B92BAC1BE2}"/>
              </a:ext>
            </a:extLst>
          </p:cNvPr>
          <p:cNvSpPr>
            <a:spLocks noGrp="1"/>
          </p:cNvSpPr>
          <p:nvPr>
            <p:ph type="title"/>
          </p:nvPr>
        </p:nvSpPr>
        <p:spPr>
          <a:xfrm>
            <a:off x="4293706" y="3688713"/>
            <a:ext cx="4465980" cy="1463040"/>
          </a:xfrm>
        </p:spPr>
        <p:txBody>
          <a:bodyPr vert="horz" lIns="91440" tIns="45720" rIns="91440" bIns="45720" rtlCol="0" anchor="ctr">
            <a:normAutofit/>
          </a:bodyPr>
          <a:lstStyle/>
          <a:p>
            <a:r>
              <a:rPr lang="en-US">
                <a:solidFill>
                  <a:srgbClr val="FFFFFF"/>
                </a:solidFill>
              </a:rPr>
              <a:t>Thank You</a:t>
            </a:r>
          </a:p>
        </p:txBody>
      </p:sp>
      <p:cxnSp>
        <p:nvCxnSpPr>
          <p:cNvPr id="9229" name="Straight Connector 9228">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950061" y="3992682"/>
            <a:ext cx="0" cy="914400"/>
          </a:xfrm>
          <a:prstGeom prst="line">
            <a:avLst/>
          </a:prstGeom>
          <a:ln w="19050">
            <a:solidFill>
              <a:srgbClr val="2097A7"/>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C9B366CE-64A0-F579-5AD5-0A505E6554A7}"/>
              </a:ext>
            </a:extLst>
          </p:cNvPr>
          <p:cNvSpPr txBox="1">
            <a:spLocks/>
          </p:cNvSpPr>
          <p:nvPr/>
        </p:nvSpPr>
        <p:spPr>
          <a:xfrm>
            <a:off x="9037982" y="3595537"/>
            <a:ext cx="2773017" cy="1556216"/>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1400" kern="1200">
                <a:solidFill>
                  <a:schemeClr val="tx1">
                    <a:tint val="75000"/>
                  </a:schemeClr>
                </a:solidFill>
                <a:latin typeface="+mn-lt"/>
                <a:ea typeface="+mn-ea"/>
                <a:cs typeface="+mn-cs"/>
              </a:defRPr>
            </a:lvl9pPr>
          </a:lstStyle>
          <a:p>
            <a:pPr>
              <a:lnSpc>
                <a:spcPct val="90000"/>
              </a:lnSpc>
            </a:pPr>
            <a:r>
              <a:rPr lang="en-US" b="1">
                <a:solidFill>
                  <a:schemeClr val="accent1">
                    <a:lumMod val="40000"/>
                    <a:lumOff val="60000"/>
                  </a:schemeClr>
                </a:solidFill>
              </a:rPr>
              <a:t>Final Project Presentation</a:t>
            </a:r>
          </a:p>
          <a:p>
            <a:pPr>
              <a:lnSpc>
                <a:spcPct val="90000"/>
              </a:lnSpc>
            </a:pPr>
            <a:r>
              <a:rPr lang="en-US" sz="1600" err="1">
                <a:solidFill>
                  <a:srgbClr val="FFFFFF"/>
                </a:solidFill>
              </a:rPr>
              <a:t>Irti</a:t>
            </a:r>
            <a:r>
              <a:rPr lang="en-US" sz="1600">
                <a:solidFill>
                  <a:srgbClr val="FFFFFF"/>
                </a:solidFill>
              </a:rPr>
              <a:t> Haq, </a:t>
            </a:r>
            <a:r>
              <a:rPr lang="en-US" sz="1600" err="1">
                <a:solidFill>
                  <a:srgbClr val="FFFFFF"/>
                </a:solidFill>
              </a:rPr>
              <a:t>Youngkyu</a:t>
            </a:r>
            <a:r>
              <a:rPr lang="en-US" sz="1600">
                <a:solidFill>
                  <a:srgbClr val="FFFFFF"/>
                </a:solidFill>
              </a:rPr>
              <a:t> Ko, </a:t>
            </a:r>
          </a:p>
          <a:p>
            <a:pPr>
              <a:lnSpc>
                <a:spcPct val="90000"/>
              </a:lnSpc>
            </a:pPr>
            <a:r>
              <a:rPr lang="en-US" sz="1600" err="1">
                <a:solidFill>
                  <a:srgbClr val="FFFFFF"/>
                </a:solidFill>
              </a:rPr>
              <a:t>Xunan</a:t>
            </a:r>
            <a:r>
              <a:rPr lang="en-US" sz="1600">
                <a:solidFill>
                  <a:srgbClr val="FFFFFF"/>
                </a:solidFill>
              </a:rPr>
              <a:t> Li</a:t>
            </a:r>
          </a:p>
        </p:txBody>
      </p:sp>
    </p:spTree>
    <p:extLst>
      <p:ext uri="{BB962C8B-B14F-4D97-AF65-F5344CB8AC3E}">
        <p14:creationId xmlns:p14="http://schemas.microsoft.com/office/powerpoint/2010/main" val="3834098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51E861-94BF-E523-0AE9-15822FDAFEF9}"/>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25A1AD6-1922-F331-F322-03F47E0B4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170" name="Picture 2" descr="Third Bosphorus Bridge ">
            <a:extLst>
              <a:ext uri="{FF2B5EF4-FFF2-40B4-BE49-F238E27FC236}">
                <a16:creationId xmlns:a16="http://schemas.microsoft.com/office/drawing/2014/main" id="{14577842-1433-9468-BB6C-5CA44476A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64" b="26314"/>
          <a:stretch>
            <a:fillRect/>
          </a:stretch>
        </p:blipFill>
        <p:spPr bwMode="auto">
          <a:xfrm>
            <a:off x="0" y="-21516"/>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75AB2EF-BDE8-0DFB-A1EC-C939FF8442AB}"/>
              </a:ext>
            </a:extLst>
          </p:cNvPr>
          <p:cNvSpPr/>
          <p:nvPr/>
        </p:nvSpPr>
        <p:spPr>
          <a:xfrm>
            <a:off x="2829265" y="2710927"/>
            <a:ext cx="8427783" cy="1290918"/>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1617039-7FA2-3A44-7117-76E1372AF93C}"/>
              </a:ext>
            </a:extLst>
          </p:cNvPr>
          <p:cNvSpPr>
            <a:spLocks noGrp="1"/>
          </p:cNvSpPr>
          <p:nvPr>
            <p:ph type="title"/>
          </p:nvPr>
        </p:nvSpPr>
        <p:spPr>
          <a:xfrm>
            <a:off x="1874312" y="804333"/>
            <a:ext cx="2482375" cy="5249334"/>
          </a:xfrm>
        </p:spPr>
        <p:txBody>
          <a:bodyPr>
            <a:normAutofit/>
          </a:bodyPr>
          <a:lstStyle/>
          <a:p>
            <a:pPr algn="r"/>
            <a:r>
              <a:rPr lang="en-US"/>
              <a:t>Q&amp;A</a:t>
            </a:r>
          </a:p>
        </p:txBody>
      </p:sp>
      <p:cxnSp>
        <p:nvCxnSpPr>
          <p:cNvPr id="6" name="Straight Connector 5">
            <a:extLst>
              <a:ext uri="{FF2B5EF4-FFF2-40B4-BE49-F238E27FC236}">
                <a16:creationId xmlns:a16="http://schemas.microsoft.com/office/drawing/2014/main" id="{B963B707-7842-A834-32FD-903BF606A7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AD55037-CC44-0988-9A59-C825E4643D93}"/>
              </a:ext>
            </a:extLst>
          </p:cNvPr>
          <p:cNvSpPr txBox="1">
            <a:spLocks/>
          </p:cNvSpPr>
          <p:nvPr/>
        </p:nvSpPr>
        <p:spPr>
          <a:xfrm>
            <a:off x="1874312" y="804333"/>
            <a:ext cx="8678940" cy="5249334"/>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r"/>
            <a:r>
              <a:rPr lang="en-US"/>
              <a:t>Questions &amp; Answers</a:t>
            </a:r>
          </a:p>
        </p:txBody>
      </p:sp>
    </p:spTree>
    <p:extLst>
      <p:ext uri="{BB962C8B-B14F-4D97-AF65-F5344CB8AC3E}">
        <p14:creationId xmlns:p14="http://schemas.microsoft.com/office/powerpoint/2010/main" val="2414178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F61DF-2083-386D-5F2C-84FF8D95A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0AB3B-3EF9-FDE4-3A7E-EAC098475D23}"/>
              </a:ext>
            </a:extLst>
          </p:cNvPr>
          <p:cNvSpPr>
            <a:spLocks noGrp="1"/>
          </p:cNvSpPr>
          <p:nvPr>
            <p:ph type="title"/>
          </p:nvPr>
        </p:nvSpPr>
        <p:spPr/>
        <p:txBody>
          <a:bodyPr/>
          <a:lstStyle/>
          <a:p>
            <a:r>
              <a:rPr lang="en-US"/>
              <a:t>Reference</a:t>
            </a:r>
          </a:p>
        </p:txBody>
      </p:sp>
      <p:sp>
        <p:nvSpPr>
          <p:cNvPr id="3" name="Content Placeholder 2">
            <a:extLst>
              <a:ext uri="{FF2B5EF4-FFF2-40B4-BE49-F238E27FC236}">
                <a16:creationId xmlns:a16="http://schemas.microsoft.com/office/drawing/2014/main" id="{E579AC16-02D8-CFE4-CA29-C1178A1D52C9}"/>
              </a:ext>
            </a:extLst>
          </p:cNvPr>
          <p:cNvSpPr>
            <a:spLocks noGrp="1"/>
          </p:cNvSpPr>
          <p:nvPr>
            <p:ph idx="1"/>
          </p:nvPr>
        </p:nvSpPr>
        <p:spPr/>
        <p:txBody>
          <a:bodyPr vert="horz" lIns="91440" tIns="45720" rIns="91440" bIns="45720" rtlCol="0" anchor="t">
            <a:normAutofit fontScale="70000" lnSpcReduction="20000"/>
          </a:bodyPr>
          <a:lstStyle/>
          <a:p>
            <a:r>
              <a:rPr lang="en-US" b="1">
                <a:ea typeface="+mn-lt"/>
                <a:cs typeface="+mn-lt"/>
              </a:rPr>
              <a:t>Chen, J., Lu, Y., Yu, Q., Luo, X., Adeli, E., Wang, Y., &amp; Zhou, Y. (2021).</a:t>
            </a:r>
            <a:br>
              <a:rPr lang="en-US" b="1">
                <a:ea typeface="+mn-lt"/>
                <a:cs typeface="+mn-lt"/>
              </a:rPr>
            </a:br>
            <a:r>
              <a:rPr lang="en-US" b="1">
                <a:ea typeface="+mn-lt"/>
                <a:cs typeface="+mn-lt"/>
              </a:rPr>
              <a:t> </a:t>
            </a:r>
            <a:r>
              <a:rPr lang="en-US" b="1" err="1">
                <a:ea typeface="+mn-lt"/>
                <a:cs typeface="+mn-lt"/>
              </a:rPr>
              <a:t>TransUNet</a:t>
            </a:r>
            <a:r>
              <a:rPr lang="en-US" b="1">
                <a:ea typeface="+mn-lt"/>
                <a:cs typeface="+mn-lt"/>
              </a:rPr>
              <a:t>: Transformers make strong encoders for medical image segmentation. </a:t>
            </a:r>
            <a:r>
              <a:rPr lang="en-US" i="1" err="1">
                <a:ea typeface="+mn-lt"/>
                <a:cs typeface="+mn-lt"/>
              </a:rPr>
              <a:t>arXiv</a:t>
            </a:r>
            <a:r>
              <a:rPr lang="en-US" i="1">
                <a:ea typeface="+mn-lt"/>
                <a:cs typeface="+mn-lt"/>
              </a:rPr>
              <a:t> preprint arXiv:2102.04306.</a:t>
            </a:r>
            <a:br>
              <a:rPr lang="en-US" i="1">
                <a:ea typeface="+mn-lt"/>
                <a:cs typeface="+mn-lt"/>
              </a:rPr>
            </a:br>
            <a:r>
              <a:rPr lang="en-US" i="1">
                <a:ea typeface="+mn-lt"/>
                <a:cs typeface="+mn-lt"/>
              </a:rPr>
              <a:t> </a:t>
            </a:r>
            <a:r>
              <a:rPr lang="en-US">
                <a:ea typeface="+mn-lt"/>
                <a:cs typeface="+mn-lt"/>
                <a:hlinkClick r:id="rId2"/>
              </a:rPr>
              <a:t>https://arxiv.org/abs/2102.04306</a:t>
            </a:r>
          </a:p>
          <a:p>
            <a:r>
              <a:rPr lang="en-US" b="1" err="1">
                <a:ea typeface="+mn-lt"/>
                <a:cs typeface="+mn-lt"/>
              </a:rPr>
              <a:t>Dosovitskiy</a:t>
            </a:r>
            <a:r>
              <a:rPr lang="en-US" b="1">
                <a:ea typeface="+mn-lt"/>
                <a:cs typeface="+mn-lt"/>
              </a:rPr>
              <a:t>, A., Beyer, L., Kolesnikov, A., Weissenborn, D., Zhai, X., </a:t>
            </a:r>
            <a:r>
              <a:rPr lang="en-US" b="1" err="1">
                <a:ea typeface="+mn-lt"/>
                <a:cs typeface="+mn-lt"/>
              </a:rPr>
              <a:t>Unterthiner</a:t>
            </a:r>
            <a:r>
              <a:rPr lang="en-US" b="1">
                <a:ea typeface="+mn-lt"/>
                <a:cs typeface="+mn-lt"/>
              </a:rPr>
              <a:t>, T., ... &amp; </a:t>
            </a:r>
            <a:r>
              <a:rPr lang="en-US" b="1" err="1">
                <a:ea typeface="+mn-lt"/>
                <a:cs typeface="+mn-lt"/>
              </a:rPr>
              <a:t>Houlsby</a:t>
            </a:r>
            <a:r>
              <a:rPr lang="en-US" b="1">
                <a:ea typeface="+mn-lt"/>
                <a:cs typeface="+mn-lt"/>
              </a:rPr>
              <a:t>, N. (2020).</a:t>
            </a:r>
            <a:br>
              <a:rPr lang="en-US" b="1">
                <a:ea typeface="+mn-lt"/>
                <a:cs typeface="+mn-lt"/>
              </a:rPr>
            </a:br>
            <a:r>
              <a:rPr lang="en-US" b="1">
                <a:ea typeface="+mn-lt"/>
                <a:cs typeface="+mn-lt"/>
              </a:rPr>
              <a:t> An image is worth 16x16 words: Transformers for image recognition at scale. </a:t>
            </a:r>
            <a:r>
              <a:rPr lang="en-US" i="1" err="1">
                <a:ea typeface="+mn-lt"/>
                <a:cs typeface="+mn-lt"/>
              </a:rPr>
              <a:t>arXiv</a:t>
            </a:r>
            <a:r>
              <a:rPr lang="en-US" i="1">
                <a:ea typeface="+mn-lt"/>
                <a:cs typeface="+mn-lt"/>
              </a:rPr>
              <a:t> preprint arXiv:2010.11929.</a:t>
            </a:r>
            <a:br>
              <a:rPr lang="en-US" i="1">
                <a:ea typeface="+mn-lt"/>
                <a:cs typeface="+mn-lt"/>
              </a:rPr>
            </a:br>
            <a:r>
              <a:rPr lang="en-US" i="1">
                <a:ea typeface="+mn-lt"/>
                <a:cs typeface="+mn-lt"/>
              </a:rPr>
              <a:t> </a:t>
            </a:r>
            <a:r>
              <a:rPr lang="en-US">
                <a:ea typeface="+mn-lt"/>
                <a:cs typeface="+mn-lt"/>
                <a:hlinkClick r:id="rId3"/>
              </a:rPr>
              <a:t>https://arxiv.org/abs/2010.11929</a:t>
            </a:r>
            <a:endParaRPr lang="en-US"/>
          </a:p>
          <a:p>
            <a:r>
              <a:rPr lang="en-US" b="1">
                <a:ea typeface="+mn-lt"/>
                <a:cs typeface="+mn-lt"/>
              </a:rPr>
              <a:t>Chen, P., Huang, H., Ye, F., Song, Q., &amp; Wang, H. (2024).</a:t>
            </a:r>
            <a:br>
              <a:rPr lang="en-US" b="1">
                <a:ea typeface="+mn-lt"/>
                <a:cs typeface="+mn-lt"/>
              </a:rPr>
            </a:br>
            <a:r>
              <a:rPr lang="en-US" b="1">
                <a:ea typeface="+mn-lt"/>
                <a:cs typeface="+mn-lt"/>
              </a:rPr>
              <a:t> A benchmark GaoFen-7 dataset for building extraction from satellite images. </a:t>
            </a:r>
            <a:r>
              <a:rPr lang="en-US" i="1">
                <a:ea typeface="+mn-lt"/>
                <a:cs typeface="+mn-lt"/>
              </a:rPr>
              <a:t>Scientific Data, 11</a:t>
            </a:r>
            <a:r>
              <a:rPr lang="en-US">
                <a:ea typeface="+mn-lt"/>
                <a:cs typeface="+mn-lt"/>
              </a:rPr>
              <a:t>(187).</a:t>
            </a:r>
            <a:br>
              <a:rPr lang="en-US">
                <a:ea typeface="+mn-lt"/>
                <a:cs typeface="+mn-lt"/>
              </a:rPr>
            </a:br>
            <a:r>
              <a:rPr lang="en-US">
                <a:ea typeface="+mn-lt"/>
                <a:cs typeface="+mn-lt"/>
              </a:rPr>
              <a:t> </a:t>
            </a:r>
            <a:r>
              <a:rPr lang="en-US">
                <a:ea typeface="+mn-lt"/>
                <a:cs typeface="+mn-lt"/>
                <a:hlinkClick r:id="rId4"/>
              </a:rPr>
              <a:t>https://doi.org/10.1038/s41597-024-03009-5</a:t>
            </a:r>
            <a:endParaRPr lang="en-US"/>
          </a:p>
          <a:p>
            <a:r>
              <a:rPr lang="en-US" b="1" err="1">
                <a:ea typeface="+mn-lt"/>
                <a:cs typeface="+mn-lt"/>
              </a:rPr>
              <a:t>Buslaev</a:t>
            </a:r>
            <a:r>
              <a:rPr lang="en-US" b="1">
                <a:ea typeface="+mn-lt"/>
                <a:cs typeface="+mn-lt"/>
              </a:rPr>
              <a:t>, A., </a:t>
            </a:r>
            <a:r>
              <a:rPr lang="en-US" b="1" err="1">
                <a:ea typeface="+mn-lt"/>
                <a:cs typeface="+mn-lt"/>
              </a:rPr>
              <a:t>Iglovikov</a:t>
            </a:r>
            <a:r>
              <a:rPr lang="en-US" b="1">
                <a:ea typeface="+mn-lt"/>
                <a:cs typeface="+mn-lt"/>
              </a:rPr>
              <a:t>, V. I., </a:t>
            </a:r>
            <a:r>
              <a:rPr lang="en-US" b="1" err="1">
                <a:ea typeface="+mn-lt"/>
                <a:cs typeface="+mn-lt"/>
              </a:rPr>
              <a:t>Khvedchenya</a:t>
            </a:r>
            <a:r>
              <a:rPr lang="en-US" b="1">
                <a:ea typeface="+mn-lt"/>
                <a:cs typeface="+mn-lt"/>
              </a:rPr>
              <a:t>, E., </a:t>
            </a:r>
            <a:r>
              <a:rPr lang="en-US" b="1" err="1">
                <a:ea typeface="+mn-lt"/>
                <a:cs typeface="+mn-lt"/>
              </a:rPr>
              <a:t>Parinov</a:t>
            </a:r>
            <a:r>
              <a:rPr lang="en-US" b="1">
                <a:ea typeface="+mn-lt"/>
                <a:cs typeface="+mn-lt"/>
              </a:rPr>
              <a:t>, A., </a:t>
            </a:r>
            <a:r>
              <a:rPr lang="en-US" b="1" err="1">
                <a:ea typeface="+mn-lt"/>
                <a:cs typeface="+mn-lt"/>
              </a:rPr>
              <a:t>Druzhinin</a:t>
            </a:r>
            <a:r>
              <a:rPr lang="en-US" b="1">
                <a:ea typeface="+mn-lt"/>
                <a:cs typeface="+mn-lt"/>
              </a:rPr>
              <a:t>, M., &amp; Kalinin, A. A. (2020).</a:t>
            </a:r>
            <a:br>
              <a:rPr lang="en-US" b="1">
                <a:ea typeface="+mn-lt"/>
                <a:cs typeface="+mn-lt"/>
              </a:rPr>
            </a:br>
            <a:r>
              <a:rPr lang="en-US" b="1">
                <a:ea typeface="+mn-lt"/>
                <a:cs typeface="+mn-lt"/>
              </a:rPr>
              <a:t> </a:t>
            </a:r>
            <a:r>
              <a:rPr lang="en-US" b="1" err="1">
                <a:ea typeface="+mn-lt"/>
                <a:cs typeface="+mn-lt"/>
              </a:rPr>
              <a:t>Albumentations</a:t>
            </a:r>
            <a:r>
              <a:rPr lang="en-US" b="1">
                <a:ea typeface="+mn-lt"/>
                <a:cs typeface="+mn-lt"/>
              </a:rPr>
              <a:t>: Fast and flexible image augmentations. </a:t>
            </a:r>
            <a:r>
              <a:rPr lang="en-US" i="1">
                <a:ea typeface="+mn-lt"/>
                <a:cs typeface="+mn-lt"/>
              </a:rPr>
              <a:t>Information, 11</a:t>
            </a:r>
            <a:r>
              <a:rPr lang="en-US">
                <a:ea typeface="+mn-lt"/>
                <a:cs typeface="+mn-lt"/>
              </a:rPr>
              <a:t>(2), 125.</a:t>
            </a:r>
            <a:br>
              <a:rPr lang="en-US">
                <a:ea typeface="+mn-lt"/>
                <a:cs typeface="+mn-lt"/>
              </a:rPr>
            </a:br>
            <a:r>
              <a:rPr lang="en-US">
                <a:ea typeface="+mn-lt"/>
                <a:cs typeface="+mn-lt"/>
              </a:rPr>
              <a:t> </a:t>
            </a:r>
            <a:r>
              <a:rPr lang="en-US">
                <a:ea typeface="+mn-lt"/>
                <a:cs typeface="+mn-lt"/>
                <a:hlinkClick r:id="rId5"/>
              </a:rPr>
              <a:t>https://doi.org/10.3390/info11020125</a:t>
            </a:r>
            <a:endParaRPr lang="en-US"/>
          </a:p>
          <a:p>
            <a:r>
              <a:rPr lang="en-US" b="1" err="1">
                <a:ea typeface="+mn-lt"/>
                <a:cs typeface="+mn-lt"/>
              </a:rPr>
              <a:t>Paszke</a:t>
            </a:r>
            <a:r>
              <a:rPr lang="en-US" b="1">
                <a:ea typeface="+mn-lt"/>
                <a:cs typeface="+mn-lt"/>
              </a:rPr>
              <a:t>, A., Gross, S., Massa, F., Lerer, A., Bradbury, J., Chanan, G., ... &amp; Chintala, S. (2019).</a:t>
            </a:r>
            <a:br>
              <a:rPr lang="en-US" b="1">
                <a:ea typeface="+mn-lt"/>
                <a:cs typeface="+mn-lt"/>
              </a:rPr>
            </a:br>
            <a:r>
              <a:rPr lang="en-US" b="1">
                <a:ea typeface="+mn-lt"/>
                <a:cs typeface="+mn-lt"/>
              </a:rPr>
              <a:t> </a:t>
            </a:r>
            <a:r>
              <a:rPr lang="en-US" b="1" err="1">
                <a:ea typeface="+mn-lt"/>
                <a:cs typeface="+mn-lt"/>
              </a:rPr>
              <a:t>PyTorch</a:t>
            </a:r>
            <a:r>
              <a:rPr lang="en-US" b="1">
                <a:ea typeface="+mn-lt"/>
                <a:cs typeface="+mn-lt"/>
              </a:rPr>
              <a:t>: An imperative style, high-performance deep learning library. In </a:t>
            </a:r>
            <a:r>
              <a:rPr lang="en-US" i="1">
                <a:ea typeface="+mn-lt"/>
                <a:cs typeface="+mn-lt"/>
              </a:rPr>
              <a:t>Advances in Neural Information Processing Systems</a:t>
            </a:r>
            <a:r>
              <a:rPr lang="en-US">
                <a:ea typeface="+mn-lt"/>
                <a:cs typeface="+mn-lt"/>
              </a:rPr>
              <a:t> (Vol. 32).</a:t>
            </a:r>
            <a:br>
              <a:rPr lang="en-US">
                <a:ea typeface="+mn-lt"/>
                <a:cs typeface="+mn-lt"/>
              </a:rPr>
            </a:br>
            <a:r>
              <a:rPr lang="en-US">
                <a:ea typeface="+mn-lt"/>
                <a:cs typeface="+mn-lt"/>
              </a:rPr>
              <a:t> </a:t>
            </a:r>
            <a:r>
              <a:rPr lang="en-US">
                <a:ea typeface="+mn-lt"/>
                <a:cs typeface="+mn-lt"/>
                <a:hlinkClick r:id="rId6"/>
              </a:rPr>
              <a:t>https://papers.nips.cc/paper_files/paper/2019/file/bdbca288fee7f92f2bfa9f7012727740-Paper.pdf</a:t>
            </a:r>
            <a:endParaRPr lang="en-US"/>
          </a:p>
          <a:p>
            <a:endParaRPr lang="en-US"/>
          </a:p>
        </p:txBody>
      </p:sp>
    </p:spTree>
    <p:extLst>
      <p:ext uri="{BB962C8B-B14F-4D97-AF65-F5344CB8AC3E}">
        <p14:creationId xmlns:p14="http://schemas.microsoft.com/office/powerpoint/2010/main" val="252602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33234AF-1A8D-02A5-2540-5C643E8B3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CDED6B-45AB-D49C-F336-6CA09B5742D3}"/>
              </a:ext>
            </a:extLst>
          </p:cNvPr>
          <p:cNvSpPr/>
          <p:nvPr/>
        </p:nvSpPr>
        <p:spPr>
          <a:xfrm>
            <a:off x="1750185" y="2511497"/>
            <a:ext cx="9506863" cy="1808114"/>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8C148-6B0E-B4B0-4A1A-CA82D34439AE}"/>
              </a:ext>
            </a:extLst>
          </p:cNvPr>
          <p:cNvSpPr>
            <a:spLocks noGrp="1"/>
          </p:cNvSpPr>
          <p:nvPr>
            <p:ph type="title"/>
          </p:nvPr>
        </p:nvSpPr>
        <p:spPr>
          <a:xfrm>
            <a:off x="1874312" y="804333"/>
            <a:ext cx="2482375" cy="5249334"/>
          </a:xfrm>
        </p:spPr>
        <p:txBody>
          <a:bodyPr>
            <a:normAutofit/>
          </a:bodyPr>
          <a:lstStyle/>
          <a:p>
            <a:pPr algn="r"/>
            <a:r>
              <a:rPr lang="en-US"/>
              <a:t>Research Question</a:t>
            </a:r>
          </a:p>
        </p:txBody>
      </p:sp>
      <p:cxnSp>
        <p:nvCxnSpPr>
          <p:cNvPr id="6" name="Straight Connector 5">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4CCEF1D-39B1-FB74-0272-0A37D00D5646}"/>
              </a:ext>
            </a:extLst>
          </p:cNvPr>
          <p:cNvSpPr>
            <a:spLocks noGrp="1"/>
          </p:cNvSpPr>
          <p:nvPr>
            <p:ph idx="1"/>
          </p:nvPr>
        </p:nvSpPr>
        <p:spPr>
          <a:xfrm>
            <a:off x="4999330" y="804333"/>
            <a:ext cx="6257721" cy="5249334"/>
          </a:xfrm>
        </p:spPr>
        <p:txBody>
          <a:bodyPr anchor="ctr">
            <a:normAutofit/>
          </a:bodyPr>
          <a:lstStyle/>
          <a:p>
            <a:pPr marL="0" indent="0">
              <a:buNone/>
            </a:pPr>
            <a:r>
              <a:rPr lang="en-US"/>
              <a:t>“Can a Hybrid </a:t>
            </a:r>
            <a:r>
              <a:rPr lang="en-US" err="1"/>
              <a:t>ViT</a:t>
            </a:r>
            <a:r>
              <a:rPr lang="en-US"/>
              <a:t> + U-Net model achieve high segmentation accuracy and low boundary error for building segmentation across diverse urban environments?”</a:t>
            </a:r>
          </a:p>
        </p:txBody>
      </p:sp>
    </p:spTree>
    <p:extLst>
      <p:ext uri="{BB962C8B-B14F-4D97-AF65-F5344CB8AC3E}">
        <p14:creationId xmlns:p14="http://schemas.microsoft.com/office/powerpoint/2010/main" val="33765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0A203-5F07-2FC1-F3D3-C8BD6D935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2C728-63B9-D8BB-55AB-AB0B952F25CD}"/>
              </a:ext>
            </a:extLst>
          </p:cNvPr>
          <p:cNvSpPr>
            <a:spLocks noGrp="1"/>
          </p:cNvSpPr>
          <p:nvPr>
            <p:ph type="title"/>
          </p:nvPr>
        </p:nvSpPr>
        <p:spPr>
          <a:xfrm>
            <a:off x="623944" y="182264"/>
            <a:ext cx="6185647" cy="1499616"/>
          </a:xfrm>
          <a:solidFill>
            <a:schemeClr val="bg1"/>
          </a:solidFill>
        </p:spPr>
        <p:txBody>
          <a:bodyPr/>
          <a:lstStyle/>
          <a:p>
            <a:r>
              <a:rPr lang="en-US"/>
              <a:t>Related work</a:t>
            </a:r>
          </a:p>
        </p:txBody>
      </p:sp>
      <p:sp>
        <p:nvSpPr>
          <p:cNvPr id="3" name="Content Placeholder 2">
            <a:extLst>
              <a:ext uri="{FF2B5EF4-FFF2-40B4-BE49-F238E27FC236}">
                <a16:creationId xmlns:a16="http://schemas.microsoft.com/office/drawing/2014/main" id="{12442D3B-AD52-C489-6561-53727EA57B41}"/>
              </a:ext>
            </a:extLst>
          </p:cNvPr>
          <p:cNvSpPr>
            <a:spLocks noGrp="1"/>
          </p:cNvSpPr>
          <p:nvPr>
            <p:ph idx="1"/>
          </p:nvPr>
        </p:nvSpPr>
        <p:spPr>
          <a:xfrm>
            <a:off x="494849" y="1552950"/>
            <a:ext cx="6314742" cy="1088674"/>
          </a:xfrm>
          <a:solidFill>
            <a:schemeClr val="bg1"/>
          </a:solidFill>
        </p:spPr>
        <p:txBody>
          <a:bodyPr>
            <a:normAutofit fontScale="77500" lnSpcReduction="20000"/>
          </a:bodyPr>
          <a:lstStyle/>
          <a:p>
            <a:r>
              <a:rPr lang="en-US" b="1"/>
              <a:t>CNN-based models</a:t>
            </a:r>
            <a:r>
              <a:rPr lang="en-US"/>
              <a:t> </a:t>
            </a:r>
            <a:r>
              <a:rPr lang="en-US" b="1"/>
              <a:t>like U-Net</a:t>
            </a:r>
            <a:r>
              <a:rPr lang="en-US"/>
              <a:t>: Excels at local detail, weak at global context</a:t>
            </a:r>
          </a:p>
          <a:p>
            <a:r>
              <a:rPr lang="en-US" b="1"/>
              <a:t>Vision Transformers (</a:t>
            </a:r>
            <a:r>
              <a:rPr lang="en-US" b="1" err="1"/>
              <a:t>ViT</a:t>
            </a:r>
            <a:r>
              <a:rPr lang="en-US" b="1"/>
              <a:t>)</a:t>
            </a:r>
            <a:r>
              <a:rPr lang="en-US"/>
              <a:t>: Strong at global dependencies, but heavy and data-hungry</a:t>
            </a:r>
          </a:p>
          <a:p>
            <a:endParaRPr lang="en-US"/>
          </a:p>
        </p:txBody>
      </p:sp>
      <p:sp>
        <p:nvSpPr>
          <p:cNvPr id="4" name="Content Placeholder 2">
            <a:extLst>
              <a:ext uri="{FF2B5EF4-FFF2-40B4-BE49-F238E27FC236}">
                <a16:creationId xmlns:a16="http://schemas.microsoft.com/office/drawing/2014/main" id="{173DEBBF-B077-1EF8-B96E-297120730283}"/>
              </a:ext>
            </a:extLst>
          </p:cNvPr>
          <p:cNvSpPr txBox="1">
            <a:spLocks/>
          </p:cNvSpPr>
          <p:nvPr/>
        </p:nvSpPr>
        <p:spPr>
          <a:xfrm>
            <a:off x="494849" y="2728719"/>
            <a:ext cx="6314742" cy="1226372"/>
          </a:xfrm>
          <a:prstGeom prst="rect">
            <a:avLst/>
          </a:prstGeom>
          <a:solidFill>
            <a:schemeClr val="accent3">
              <a:lumMod val="20000"/>
              <a:lumOff val="80000"/>
            </a:schemeClr>
          </a:solidFill>
        </p:spPr>
        <p:txBody>
          <a:bodyPr vert="horz" lIns="144000" tIns="108000" rIns="14400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b="1" err="1"/>
              <a:t>TransUNet</a:t>
            </a:r>
            <a:r>
              <a:rPr lang="en-US" b="1"/>
              <a:t> (Chen et al., 2021)</a:t>
            </a:r>
            <a:r>
              <a:rPr lang="en-US"/>
              <a:t>: Combines </a:t>
            </a:r>
            <a:r>
              <a:rPr lang="en-US" err="1"/>
              <a:t>ViT</a:t>
            </a:r>
            <a:r>
              <a:rPr lang="en-US"/>
              <a:t> + U-Net Like Model</a:t>
            </a:r>
          </a:p>
          <a:p>
            <a:pPr marL="0" indent="0">
              <a:buNone/>
            </a:pPr>
            <a:r>
              <a:rPr lang="en-US"/>
              <a:t>→ Used for medical image segmentation</a:t>
            </a:r>
            <a:br>
              <a:rPr lang="en-US"/>
            </a:br>
            <a:r>
              <a:rPr lang="en-US"/>
              <a:t>→ </a:t>
            </a:r>
            <a:r>
              <a:rPr lang="en-US" i="1"/>
              <a:t>We adapted and extend </a:t>
            </a:r>
            <a:r>
              <a:rPr lang="en-US" i="1" err="1"/>
              <a:t>TransUNet</a:t>
            </a:r>
            <a:r>
              <a:rPr lang="en-US" i="1"/>
              <a:t> for </a:t>
            </a:r>
            <a:r>
              <a:rPr lang="en-US" b="1" i="1"/>
              <a:t>building segmentation</a:t>
            </a:r>
            <a:r>
              <a:rPr lang="en-US" i="1"/>
              <a:t> from satellite data.</a:t>
            </a:r>
          </a:p>
        </p:txBody>
      </p:sp>
      <p:pic>
        <p:nvPicPr>
          <p:cNvPr id="10244" name="Picture 4" descr="Normal brain, MRI scan - Stock Image - C001/7911 - Science Photo Library">
            <a:extLst>
              <a:ext uri="{FF2B5EF4-FFF2-40B4-BE49-F238E27FC236}">
                <a16:creationId xmlns:a16="http://schemas.microsoft.com/office/drawing/2014/main" id="{8F5A441F-0F84-E48D-72D8-8444323042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 t="11144" r="217" b="20578"/>
          <a:stretch>
            <a:fillRect/>
          </a:stretch>
        </p:blipFill>
        <p:spPr bwMode="auto">
          <a:xfrm>
            <a:off x="7239898" y="182264"/>
            <a:ext cx="4823012" cy="46795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124AE4-39E8-25DA-5C43-74CC31BEA1D0}"/>
              </a:ext>
            </a:extLst>
          </p:cNvPr>
          <p:cNvSpPr txBox="1"/>
          <p:nvPr/>
        </p:nvSpPr>
        <p:spPr>
          <a:xfrm>
            <a:off x="494848" y="4129281"/>
            <a:ext cx="10574771" cy="2462213"/>
          </a:xfrm>
          <a:prstGeom prst="rect">
            <a:avLst/>
          </a:prstGeom>
          <a:solidFill>
            <a:schemeClr val="bg1"/>
          </a:solidFill>
        </p:spPr>
        <p:txBody>
          <a:bodyPr wrap="square">
            <a:spAutoFit/>
          </a:bodyPr>
          <a:lstStyle/>
          <a:p>
            <a:pPr algn="just" rtl="0">
              <a:buNone/>
            </a:pPr>
            <a:r>
              <a:rPr lang="en-US" sz="1400" b="1" u="none" strike="noStrike">
                <a:solidFill>
                  <a:srgbClr val="000000"/>
                </a:solidFill>
                <a:effectLst/>
                <a:latin typeface="Arial Narrow" panose="020B0604020202020204" pitchFamily="34" charset="0"/>
                <a:cs typeface="Arial Narrow" panose="020B0604020202020204" pitchFamily="34" charset="0"/>
              </a:rPr>
              <a:t>Demir, I., Koperski, K., Lindenbaum, D., Pang, G., Huang, J., Basu, S., ... &amp; Raska, R. (2018). "</a:t>
            </a:r>
            <a:r>
              <a:rPr lang="en-US" sz="1400" b="1" u="none" strike="noStrike" err="1">
                <a:solidFill>
                  <a:srgbClr val="000000"/>
                </a:solidFill>
                <a:effectLst/>
                <a:latin typeface="Arial Narrow" panose="020B0604020202020204" pitchFamily="34" charset="0"/>
                <a:cs typeface="Arial Narrow" panose="020B0604020202020204" pitchFamily="34" charset="0"/>
              </a:rPr>
              <a:t>DeepGlobe</a:t>
            </a:r>
            <a:r>
              <a:rPr lang="en-US" sz="1400" b="1" u="none" strike="noStrike">
                <a:solidFill>
                  <a:srgbClr val="000000"/>
                </a:solidFill>
                <a:effectLst/>
                <a:latin typeface="Arial Narrow" panose="020B0604020202020204" pitchFamily="34" charset="0"/>
                <a:cs typeface="Arial Narrow" panose="020B0604020202020204" pitchFamily="34" charset="0"/>
              </a:rPr>
              <a:t> 2018: A Challenge to Parse the Earth Through Satellite Images."</a:t>
            </a:r>
            <a:endParaRPr lang="en-US" sz="1400" b="1">
              <a:effectLst/>
              <a:latin typeface="Arial Narrow" panose="020B0604020202020204" pitchFamily="34" charset="0"/>
              <a:cs typeface="Arial Narrow" panose="020B0604020202020204" pitchFamily="34" charset="0"/>
            </a:endParaRPr>
          </a:p>
          <a:p>
            <a:pPr algn="just" rtl="0">
              <a:buNone/>
            </a:pPr>
            <a:r>
              <a:rPr lang="en-US" sz="1400" u="none" strike="noStrike">
                <a:solidFill>
                  <a:srgbClr val="000000"/>
                </a:solidFill>
                <a:effectLst/>
                <a:latin typeface="Arial Narrow" panose="020B0604020202020204" pitchFamily="34" charset="0"/>
                <a:cs typeface="Arial Narrow" panose="020B0604020202020204" pitchFamily="34" charset="0"/>
              </a:rPr>
              <a:t>Comments: This paper introduces a benchmark for satellite image understanding, including building detection using CNN-based approaches.</a:t>
            </a:r>
            <a:endParaRPr lang="en-US" sz="1400">
              <a:effectLst/>
              <a:latin typeface="Arial Narrow" panose="020B0604020202020204" pitchFamily="34" charset="0"/>
              <a:cs typeface="Arial Narrow" panose="020B0604020202020204" pitchFamily="34" charset="0"/>
            </a:endParaRPr>
          </a:p>
          <a:p>
            <a:pPr algn="just" rtl="0">
              <a:buNone/>
            </a:pPr>
            <a:br>
              <a:rPr lang="en-US" sz="1400" b="1">
                <a:effectLst/>
                <a:latin typeface="Arial Narrow" panose="020B0604020202020204" pitchFamily="34" charset="0"/>
                <a:cs typeface="Arial Narrow" panose="020B0604020202020204" pitchFamily="34" charset="0"/>
              </a:rPr>
            </a:br>
            <a:r>
              <a:rPr lang="en-US" sz="1400" b="1" u="none" strike="noStrike" err="1">
                <a:solidFill>
                  <a:srgbClr val="000000"/>
                </a:solidFill>
                <a:effectLst/>
                <a:latin typeface="Arial Narrow" panose="020B0604020202020204" pitchFamily="34" charset="0"/>
                <a:cs typeface="Arial Narrow" panose="020B0604020202020204" pitchFamily="34" charset="0"/>
              </a:rPr>
              <a:t>Dosovitskiy</a:t>
            </a:r>
            <a:r>
              <a:rPr lang="en-US" sz="1400" b="1" u="none" strike="noStrike">
                <a:solidFill>
                  <a:srgbClr val="000000"/>
                </a:solidFill>
                <a:effectLst/>
                <a:latin typeface="Arial Narrow" panose="020B0604020202020204" pitchFamily="34" charset="0"/>
                <a:cs typeface="Arial Narrow" panose="020B0604020202020204" pitchFamily="34" charset="0"/>
              </a:rPr>
              <a:t>, A., et al. (2020). "An Image is Worth 16x16 Words: Transformers for Image Recognition at Scale."</a:t>
            </a:r>
            <a:endParaRPr lang="en-US" sz="1400" b="1">
              <a:effectLst/>
              <a:latin typeface="Arial Narrow" panose="020B0604020202020204" pitchFamily="34" charset="0"/>
              <a:cs typeface="Arial Narrow" panose="020B0604020202020204" pitchFamily="34" charset="0"/>
            </a:endParaRPr>
          </a:p>
          <a:p>
            <a:pPr algn="just" rtl="0">
              <a:buNone/>
            </a:pPr>
            <a:r>
              <a:rPr lang="en-US" sz="1400" b="1" u="none" strike="noStrike">
                <a:solidFill>
                  <a:srgbClr val="000000"/>
                </a:solidFill>
                <a:effectLst/>
                <a:latin typeface="Arial Narrow" panose="020B0604020202020204" pitchFamily="34" charset="0"/>
                <a:cs typeface="Arial Narrow" panose="020B0604020202020204" pitchFamily="34" charset="0"/>
              </a:rPr>
              <a:t>Comments</a:t>
            </a:r>
            <a:r>
              <a:rPr lang="en-US" sz="1400" u="none" strike="noStrike">
                <a:solidFill>
                  <a:srgbClr val="000000"/>
                </a:solidFill>
                <a:effectLst/>
                <a:latin typeface="Arial Narrow" panose="020B0604020202020204" pitchFamily="34" charset="0"/>
                <a:cs typeface="Arial Narrow" panose="020B0604020202020204" pitchFamily="34" charset="0"/>
              </a:rPr>
              <a:t>: This foundational paper introduced Vision Transformers and their ability to outperform CNNs on image classification tasks, motivating their application to dense prediction problems like segmentation.</a:t>
            </a:r>
            <a:endParaRPr lang="en-US" sz="1400">
              <a:effectLst/>
              <a:latin typeface="Arial Narrow" panose="020B0604020202020204" pitchFamily="34" charset="0"/>
              <a:cs typeface="Arial Narrow" panose="020B0604020202020204" pitchFamily="34" charset="0"/>
            </a:endParaRPr>
          </a:p>
          <a:p>
            <a:pPr algn="just" rtl="0">
              <a:buNone/>
            </a:pPr>
            <a:endParaRPr lang="en-US" sz="1400" b="1" u="none" strike="noStrike">
              <a:solidFill>
                <a:srgbClr val="000000"/>
              </a:solidFill>
              <a:effectLst/>
              <a:latin typeface="Arial Narrow" panose="020B0604020202020204" pitchFamily="34" charset="0"/>
              <a:cs typeface="Arial Narrow" panose="020B0604020202020204" pitchFamily="34" charset="0"/>
            </a:endParaRPr>
          </a:p>
          <a:p>
            <a:pPr algn="just" rtl="0">
              <a:buNone/>
            </a:pPr>
            <a:r>
              <a:rPr lang="en-US" sz="1400" b="1" u="none" strike="noStrike">
                <a:solidFill>
                  <a:srgbClr val="000000"/>
                </a:solidFill>
                <a:effectLst/>
                <a:latin typeface="Arial Narrow" panose="020B0604020202020204" pitchFamily="34" charset="0"/>
                <a:cs typeface="Arial Narrow" panose="020B0604020202020204" pitchFamily="34" charset="0"/>
              </a:rPr>
              <a:t>Mou, L., et al. (2022). "Vision Transformers for Remote Sensing Image Understanding: A Comprehensive Review."</a:t>
            </a:r>
            <a:endParaRPr lang="en-US" sz="1400" b="1">
              <a:effectLst/>
              <a:latin typeface="Arial Narrow" panose="020B0604020202020204" pitchFamily="34" charset="0"/>
              <a:cs typeface="Arial Narrow" panose="020B0604020202020204" pitchFamily="34" charset="0"/>
            </a:endParaRPr>
          </a:p>
          <a:p>
            <a:pPr>
              <a:buNone/>
            </a:pPr>
            <a:r>
              <a:rPr lang="en-US" sz="1400" b="1" u="none" strike="noStrike">
                <a:solidFill>
                  <a:srgbClr val="000000"/>
                </a:solidFill>
                <a:effectLst/>
                <a:latin typeface="Arial Narrow" panose="020B0604020202020204" pitchFamily="34" charset="0"/>
                <a:cs typeface="Arial Narrow" panose="020B0604020202020204" pitchFamily="34" charset="0"/>
              </a:rPr>
              <a:t>Comments</a:t>
            </a:r>
            <a:r>
              <a:rPr lang="en-US" sz="1400" u="none" strike="noStrike">
                <a:solidFill>
                  <a:srgbClr val="000000"/>
                </a:solidFill>
                <a:effectLst/>
                <a:latin typeface="Arial Narrow" panose="020B0604020202020204" pitchFamily="34" charset="0"/>
                <a:cs typeface="Arial Narrow" panose="020B0604020202020204" pitchFamily="34" charset="0"/>
              </a:rPr>
              <a:t>: This review highlights the emerging use of Vision Transformers in remote sensing, including classification and segmentation, and underscores the need for more hybrid approaches.</a:t>
            </a:r>
            <a:endParaRPr lang="en-US" sz="1400">
              <a:latin typeface="Arial Narrow" panose="020B0604020202020204" pitchFamily="34" charset="0"/>
              <a:cs typeface="Arial Narrow" panose="020B0604020202020204" pitchFamily="34" charset="0"/>
            </a:endParaRPr>
          </a:p>
        </p:txBody>
      </p:sp>
      <p:cxnSp>
        <p:nvCxnSpPr>
          <p:cNvPr id="7" name="Straight Connector 6">
            <a:extLst>
              <a:ext uri="{FF2B5EF4-FFF2-40B4-BE49-F238E27FC236}">
                <a16:creationId xmlns:a16="http://schemas.microsoft.com/office/drawing/2014/main" id="{C5624EB4-0E12-BA81-39AB-D334488A892B}"/>
              </a:ext>
            </a:extLst>
          </p:cNvPr>
          <p:cNvCxnSpPr/>
          <p:nvPr/>
        </p:nvCxnSpPr>
        <p:spPr>
          <a:xfrm>
            <a:off x="634400" y="497003"/>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296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9C6D40-83E1-6C92-3656-3288E61D27E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363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B9ABB-D561-16CD-DABA-227897444BEE}"/>
              </a:ext>
            </a:extLst>
          </p:cNvPr>
          <p:cNvSpPr>
            <a:spLocks noGrp="1"/>
          </p:cNvSpPr>
          <p:nvPr>
            <p:ph type="title"/>
          </p:nvPr>
        </p:nvSpPr>
        <p:spPr>
          <a:xfrm>
            <a:off x="882539" y="533716"/>
            <a:ext cx="6007027" cy="1499616"/>
          </a:xfrm>
        </p:spPr>
        <p:txBody>
          <a:bodyPr>
            <a:normAutofit/>
          </a:bodyPr>
          <a:lstStyle/>
          <a:p>
            <a:r>
              <a:rPr lang="en-US">
                <a:solidFill>
                  <a:srgbClr val="FFFFFF"/>
                </a:solidFill>
              </a:rPr>
              <a:t>Dataset</a:t>
            </a:r>
          </a:p>
        </p:txBody>
      </p:sp>
      <p:cxnSp>
        <p:nvCxnSpPr>
          <p:cNvPr id="11" name="Straight Connector 10">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29D02009-2FB8-BEA8-C7C5-138A84E9A0A1}"/>
              </a:ext>
            </a:extLst>
          </p:cNvPr>
          <p:cNvGraphicFramePr>
            <a:graphicFrameLocks noGrp="1"/>
          </p:cNvGraphicFramePr>
          <p:nvPr>
            <p:ph idx="1"/>
            <p:extLst>
              <p:ext uri="{D42A27DB-BD31-4B8C-83A1-F6EECF244321}">
                <p14:modId xmlns:p14="http://schemas.microsoft.com/office/powerpoint/2010/main" val="2699245769"/>
              </p:ext>
            </p:extLst>
          </p:nvPr>
        </p:nvGraphicFramePr>
        <p:xfrm>
          <a:off x="512064" y="1996812"/>
          <a:ext cx="5255690" cy="4495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3AAA8BA-7927-D515-78C7-F8E29EE6BA2C}"/>
              </a:ext>
            </a:extLst>
          </p:cNvPr>
          <p:cNvPicPr>
            <a:picLocks noChangeAspect="1"/>
          </p:cNvPicPr>
          <p:nvPr/>
        </p:nvPicPr>
        <p:blipFill>
          <a:blip r:embed="rId8"/>
          <a:srcRect r="30405"/>
          <a:stretch>
            <a:fillRect/>
          </a:stretch>
        </p:blipFill>
        <p:spPr>
          <a:xfrm>
            <a:off x="6166420" y="0"/>
            <a:ext cx="6067472" cy="6858000"/>
          </a:xfrm>
          <a:prstGeom prst="rect">
            <a:avLst/>
          </a:prstGeom>
        </p:spPr>
      </p:pic>
    </p:spTree>
    <p:extLst>
      <p:ext uri="{BB962C8B-B14F-4D97-AF65-F5344CB8AC3E}">
        <p14:creationId xmlns:p14="http://schemas.microsoft.com/office/powerpoint/2010/main" val="201484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AB70-8B3B-5F7F-D6DC-DB13BEEB508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42B60DC-8C85-9941-EEE2-4100797EE392}"/>
              </a:ext>
            </a:extLst>
          </p:cNvPr>
          <p:cNvSpPr/>
          <p:nvPr/>
        </p:nvSpPr>
        <p:spPr>
          <a:xfrm>
            <a:off x="0" y="0"/>
            <a:ext cx="12192000" cy="1870161"/>
          </a:xfrm>
          <a:prstGeom prst="rect">
            <a:avLst/>
          </a:prstGeom>
          <a:solidFill>
            <a:srgbClr val="363954"/>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BB7582-DF7F-6739-8B77-6F298E83147B}"/>
              </a:ext>
            </a:extLst>
          </p:cNvPr>
          <p:cNvSpPr/>
          <p:nvPr/>
        </p:nvSpPr>
        <p:spPr>
          <a:xfrm>
            <a:off x="0" y="3644153"/>
            <a:ext cx="12192000" cy="3213847"/>
          </a:xfrm>
          <a:prstGeom prst="rect">
            <a:avLst/>
          </a:prstGeom>
          <a:solidFill>
            <a:schemeClr val="bg1"/>
          </a:solidFill>
          <a:ln>
            <a:noFill/>
          </a:ln>
          <a:effectLst>
            <a:innerShdw blurRad="63500" dist="50800" dir="16200000">
              <a:prstClr val="black">
                <a:alpha val="7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DA60BC-A1DA-C8EC-A808-C3055D37CC18}"/>
              </a:ext>
            </a:extLst>
          </p:cNvPr>
          <p:cNvSpPr>
            <a:spLocks noGrp="1"/>
          </p:cNvSpPr>
          <p:nvPr>
            <p:ph type="title"/>
          </p:nvPr>
        </p:nvSpPr>
        <p:spPr>
          <a:xfrm>
            <a:off x="1192011" y="422950"/>
            <a:ext cx="5683852" cy="1352748"/>
          </a:xfrm>
        </p:spPr>
        <p:txBody>
          <a:bodyPr/>
          <a:lstStyle/>
          <a:p>
            <a:r>
              <a:rPr lang="en-US">
                <a:solidFill>
                  <a:schemeClr val="bg1"/>
                </a:solidFill>
              </a:rPr>
              <a:t>Evaluation Metrics</a:t>
            </a:r>
          </a:p>
        </p:txBody>
      </p:sp>
      <p:sp>
        <p:nvSpPr>
          <p:cNvPr id="13" name="Rectangle 12">
            <a:extLst>
              <a:ext uri="{FF2B5EF4-FFF2-40B4-BE49-F238E27FC236}">
                <a16:creationId xmlns:a16="http://schemas.microsoft.com/office/drawing/2014/main" id="{182A7554-B55E-1361-9D73-4B379449BDC7}"/>
              </a:ext>
            </a:extLst>
          </p:cNvPr>
          <p:cNvSpPr/>
          <p:nvPr/>
        </p:nvSpPr>
        <p:spPr>
          <a:xfrm>
            <a:off x="0" y="1871330"/>
            <a:ext cx="12192000" cy="1772823"/>
          </a:xfrm>
          <a:prstGeom prst="rect">
            <a:avLst/>
          </a:prstGeom>
          <a:solidFill>
            <a:schemeClr val="bg1"/>
          </a:solidFill>
          <a:ln>
            <a:noFill/>
          </a:ln>
          <a:effectLst>
            <a:innerShdw blurRad="63500" dist="50800" dir="16200000">
              <a:prstClr val="black">
                <a:alpha val="7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1F54FB-BA4B-20F8-02F8-B8D4B740F67E}"/>
              </a:ext>
            </a:extLst>
          </p:cNvPr>
          <p:cNvSpPr>
            <a:spLocks noGrp="1"/>
          </p:cNvSpPr>
          <p:nvPr>
            <p:ph idx="1"/>
          </p:nvPr>
        </p:nvSpPr>
        <p:spPr>
          <a:xfrm>
            <a:off x="545663" y="2311204"/>
            <a:ext cx="6330200" cy="1237317"/>
          </a:xfrm>
        </p:spPr>
        <p:txBody>
          <a:bodyPr vert="horz" lIns="91440" tIns="45720" rIns="91440" bIns="45720" rtlCol="0" anchor="t">
            <a:normAutofit/>
          </a:bodyPr>
          <a:lstStyle/>
          <a:p>
            <a:r>
              <a:rPr lang="en-US" b="1">
                <a:solidFill>
                  <a:schemeClr val="accent2"/>
                </a:solidFill>
              </a:rPr>
              <a:t>Average DICE Score (F1 Score): high value = better</a:t>
            </a:r>
          </a:p>
          <a:p>
            <a:pPr marL="264795" lvl="1">
              <a:buFont typeface="Courier New" panose="020B0604020202020204" pitchFamily="34" charset="0"/>
              <a:buChar char="o"/>
            </a:pPr>
            <a:r>
              <a:rPr lang="en-US"/>
              <a:t> Overlap between predicted and actual masks</a:t>
            </a:r>
          </a:p>
          <a:p>
            <a:pPr marL="264795" lvl="1">
              <a:buFont typeface="Courier New" panose="020B0604020202020204" pitchFamily="34" charset="0"/>
              <a:buChar char="o"/>
            </a:pPr>
            <a:r>
              <a:rPr lang="en-US"/>
              <a:t> 0: No overlap,  1: indicating perfect overlap</a:t>
            </a:r>
          </a:p>
          <a:p>
            <a:pPr marL="127635" lvl="1" indent="0">
              <a:buNone/>
            </a:pPr>
            <a:endParaRPr lang="en-US"/>
          </a:p>
          <a:p>
            <a:pPr marL="457200" lvl="1" indent="0">
              <a:buNone/>
            </a:pPr>
            <a:endParaRPr lang="en-US"/>
          </a:p>
        </p:txBody>
      </p:sp>
      <p:pic>
        <p:nvPicPr>
          <p:cNvPr id="1028" name="Picture 4" descr="Dice score calculation used to asses bone segmentation performance. |  Download Scientific Diagram">
            <a:extLst>
              <a:ext uri="{FF2B5EF4-FFF2-40B4-BE49-F238E27FC236}">
                <a16:creationId xmlns:a16="http://schemas.microsoft.com/office/drawing/2014/main" id="{07448BC5-E45D-AD16-6C1E-9DCBA06FA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049" y="1963150"/>
            <a:ext cx="4394756" cy="1576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3735F80-1AE1-7A53-6C59-6AF32E76CA11}"/>
              </a:ext>
            </a:extLst>
          </p:cNvPr>
          <p:cNvSpPr txBox="1">
            <a:spLocks/>
          </p:cNvSpPr>
          <p:nvPr/>
        </p:nvSpPr>
        <p:spPr>
          <a:xfrm>
            <a:off x="545663" y="4073859"/>
            <a:ext cx="6514356" cy="1561841"/>
          </a:xfrm>
          <a:prstGeom prst="rect">
            <a:avLst/>
          </a:prstGeom>
        </p:spPr>
        <p:txBody>
          <a:bodyPr vert="horz" lIns="91440" tIns="45720" rIns="9144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b="1">
                <a:solidFill>
                  <a:schemeClr val="accent2"/>
                </a:solidFill>
              </a:rPr>
              <a:t>HD95 (</a:t>
            </a:r>
            <a:r>
              <a:rPr lang="en-US" b="1" err="1">
                <a:solidFill>
                  <a:schemeClr val="accent2"/>
                </a:solidFill>
              </a:rPr>
              <a:t>Hausdorff</a:t>
            </a:r>
            <a:r>
              <a:rPr lang="en-US" b="1">
                <a:solidFill>
                  <a:schemeClr val="accent2"/>
                </a:solidFill>
              </a:rPr>
              <a:t> 95): low value = better</a:t>
            </a:r>
          </a:p>
          <a:p>
            <a:pPr marL="264795" lvl="1">
              <a:buFont typeface="Courier New" panose="020B0604020202020204" pitchFamily="34" charset="0"/>
              <a:buChar char="o"/>
            </a:pPr>
            <a:r>
              <a:rPr lang="en-US"/>
              <a:t> Maximum distance of a set to the nearest point</a:t>
            </a:r>
          </a:p>
          <a:p>
            <a:pPr marL="264795" lvl="1">
              <a:buFont typeface="Courier New" panose="020B0604020202020204" pitchFamily="34" charset="0"/>
              <a:buChar char="o"/>
            </a:pPr>
            <a:r>
              <a:rPr lang="en-US"/>
              <a:t> Measures how far the boundaries of predictions are from the true edges</a:t>
            </a:r>
          </a:p>
          <a:p>
            <a:pPr marL="457200" lvl="1" indent="0">
              <a:buNone/>
            </a:pPr>
            <a:r>
              <a:rPr lang="en-US"/>
              <a:t>-&gt; Robust against outliers</a:t>
            </a:r>
          </a:p>
          <a:p>
            <a:pPr marL="127635" lvl="1" indent="0">
              <a:buFont typeface="Wingdings 3" pitchFamily="18" charset="2"/>
              <a:buNone/>
            </a:pPr>
            <a:endParaRPr lang="en-US"/>
          </a:p>
          <a:p>
            <a:pPr marL="457200" lvl="1" indent="0">
              <a:buFont typeface="Wingdings 3" pitchFamily="18" charset="2"/>
              <a:buNone/>
            </a:pPr>
            <a:endParaRPr lang="en-US"/>
          </a:p>
        </p:txBody>
      </p:sp>
      <p:pic>
        <p:nvPicPr>
          <p:cNvPr id="9" name="Picture 8">
            <a:extLst>
              <a:ext uri="{FF2B5EF4-FFF2-40B4-BE49-F238E27FC236}">
                <a16:creationId xmlns:a16="http://schemas.microsoft.com/office/drawing/2014/main" id="{A571EB6A-E912-ED9B-EF20-3A3E36D2C1AB}"/>
              </a:ext>
            </a:extLst>
          </p:cNvPr>
          <p:cNvPicPr>
            <a:picLocks noChangeAspect="1"/>
          </p:cNvPicPr>
          <p:nvPr/>
        </p:nvPicPr>
        <p:blipFill>
          <a:blip r:embed="rId4"/>
          <a:stretch>
            <a:fillRect/>
          </a:stretch>
        </p:blipFill>
        <p:spPr>
          <a:xfrm>
            <a:off x="7517224" y="3864920"/>
            <a:ext cx="4315041" cy="2678521"/>
          </a:xfrm>
          <a:prstGeom prst="rect">
            <a:avLst/>
          </a:prstGeom>
        </p:spPr>
      </p:pic>
      <p:pic>
        <p:nvPicPr>
          <p:cNvPr id="10" name="Picture 9">
            <a:extLst>
              <a:ext uri="{FF2B5EF4-FFF2-40B4-BE49-F238E27FC236}">
                <a16:creationId xmlns:a16="http://schemas.microsoft.com/office/drawing/2014/main" id="{F58B6B55-BABA-209F-A20F-46F7FC049BA9}"/>
              </a:ext>
            </a:extLst>
          </p:cNvPr>
          <p:cNvPicPr>
            <a:picLocks noChangeAspect="1"/>
          </p:cNvPicPr>
          <p:nvPr/>
        </p:nvPicPr>
        <p:blipFill>
          <a:blip r:embed="rId5"/>
          <a:stretch>
            <a:fillRect/>
          </a:stretch>
        </p:blipFill>
        <p:spPr>
          <a:xfrm>
            <a:off x="359735" y="5673909"/>
            <a:ext cx="7772400" cy="696583"/>
          </a:xfrm>
          <a:prstGeom prst="rect">
            <a:avLst/>
          </a:prstGeom>
        </p:spPr>
      </p:pic>
      <p:pic>
        <p:nvPicPr>
          <p:cNvPr id="14" name="Picture 4" descr="Dice score calculation used to asses bone segmentation performance. |  Download Scientific Diagram">
            <a:extLst>
              <a:ext uri="{FF2B5EF4-FFF2-40B4-BE49-F238E27FC236}">
                <a16:creationId xmlns:a16="http://schemas.microsoft.com/office/drawing/2014/main" id="{90A50FF2-B936-800D-4F76-DB2CDB8CBD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35083" r="46289" b="31533"/>
          <a:stretch>
            <a:fillRect/>
          </a:stretch>
        </p:blipFill>
        <p:spPr bwMode="auto">
          <a:xfrm>
            <a:off x="6981284" y="2404789"/>
            <a:ext cx="2641190" cy="91344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3E6BA114-599F-4092-3AAE-A4E1D930BB27}"/>
              </a:ext>
            </a:extLst>
          </p:cNvPr>
          <p:cNvCxnSpPr/>
          <p:nvPr/>
        </p:nvCxnSpPr>
        <p:spPr>
          <a:xfrm>
            <a:off x="926464" y="590263"/>
            <a:ext cx="0" cy="9144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10" descr="Aerial view of a river flowing through a valley&#10;&#10;AI-generated content may be incorrect.">
            <a:extLst>
              <a:ext uri="{FF2B5EF4-FFF2-40B4-BE49-F238E27FC236}">
                <a16:creationId xmlns:a16="http://schemas.microsoft.com/office/drawing/2014/main" id="{F524908A-01B8-F1C6-3D84-777073F40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304" b="11696"/>
          <a:stretch>
            <a:fillRect/>
          </a:stretch>
        </p:blipFill>
        <p:spPr bwMode="auto">
          <a:xfrm>
            <a:off x="20" y="975"/>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95783-2CA8-796B-9050-EA543D7A0F78}"/>
              </a:ext>
            </a:extLst>
          </p:cNvPr>
          <p:cNvSpPr>
            <a:spLocks noGrp="1"/>
          </p:cNvSpPr>
          <p:nvPr>
            <p:ph type="title"/>
          </p:nvPr>
        </p:nvSpPr>
        <p:spPr>
          <a:xfrm>
            <a:off x="4309349" y="3429000"/>
            <a:ext cx="7501651" cy="1090938"/>
          </a:xfrm>
        </p:spPr>
        <p:txBody>
          <a:bodyPr vert="horz" lIns="91440" tIns="45720" rIns="91440" bIns="45720" rtlCol="0" anchor="b">
            <a:normAutofit/>
          </a:bodyPr>
          <a:lstStyle/>
          <a:p>
            <a:pPr algn="l"/>
            <a:r>
              <a:rPr lang="en-US">
                <a:solidFill>
                  <a:srgbClr val="FFFFFF"/>
                </a:solidFill>
              </a:rPr>
              <a:t>Our Approach</a:t>
            </a:r>
          </a:p>
        </p:txBody>
      </p:sp>
      <p:sp>
        <p:nvSpPr>
          <p:cNvPr id="3" name="Text Placeholder 2">
            <a:extLst>
              <a:ext uri="{FF2B5EF4-FFF2-40B4-BE49-F238E27FC236}">
                <a16:creationId xmlns:a16="http://schemas.microsoft.com/office/drawing/2014/main" id="{699F4F7B-7435-D63B-424A-2E2E213D8639}"/>
              </a:ext>
            </a:extLst>
          </p:cNvPr>
          <p:cNvSpPr>
            <a:spLocks noGrp="1"/>
          </p:cNvSpPr>
          <p:nvPr>
            <p:ph type="body" idx="1"/>
          </p:nvPr>
        </p:nvSpPr>
        <p:spPr>
          <a:xfrm>
            <a:off x="4309349" y="4779313"/>
            <a:ext cx="7501650" cy="514816"/>
          </a:xfrm>
        </p:spPr>
        <p:txBody>
          <a:bodyPr vert="horz" lIns="91440" tIns="45720" rIns="91440" bIns="45720" rtlCol="0" anchor="t">
            <a:normAutofit/>
          </a:bodyPr>
          <a:lstStyle/>
          <a:p>
            <a:r>
              <a:rPr lang="en-US"/>
              <a:t>Hybrid </a:t>
            </a:r>
            <a:r>
              <a:rPr lang="en-US" err="1"/>
              <a:t>ViT</a:t>
            </a:r>
            <a:r>
              <a:rPr lang="en-US"/>
              <a:t> + U-Net Model</a:t>
            </a:r>
            <a:endParaRPr lang="en-US">
              <a:solidFill>
                <a:srgbClr val="FFFFFF"/>
              </a:solidFill>
            </a:endParaRPr>
          </a:p>
        </p:txBody>
      </p:sp>
      <p:cxnSp>
        <p:nvCxnSpPr>
          <p:cNvPr id="17" name="Straight Connector 1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9F855E"/>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0541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ransunet">
            <a:extLst>
              <a:ext uri="{FF2B5EF4-FFF2-40B4-BE49-F238E27FC236}">
                <a16:creationId xmlns:a16="http://schemas.microsoft.com/office/drawing/2014/main" id="{E78F0921-F82F-96DF-DBD1-6221A5BD1B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64" y="1047763"/>
            <a:ext cx="11564471" cy="561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6791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F0A1B261FA47B5385989A415D7E4" ma:contentTypeVersion="10" ma:contentTypeDescription="Create a new document." ma:contentTypeScope="" ma:versionID="e2ba903b10b22c3abaa2b9ce975866cc">
  <xsd:schema xmlns:xsd="http://www.w3.org/2001/XMLSchema" xmlns:xs="http://www.w3.org/2001/XMLSchema" xmlns:p="http://schemas.microsoft.com/office/2006/metadata/properties" xmlns:ns3="1e4f4769-df54-42f3-94f3-a42d0f9c7839" targetNamespace="http://schemas.microsoft.com/office/2006/metadata/properties" ma:root="true" ma:fieldsID="5487bbb003e7fff748b460858e430228" ns3:_="">
    <xsd:import namespace="1e4f4769-df54-42f3-94f3-a42d0f9c7839"/>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f4769-df54-42f3-94f3-a42d0f9c783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e4f4769-df54-42f3-94f3-a42d0f9c7839" xsi:nil="true"/>
  </documentManagement>
</p:properties>
</file>

<file path=customXml/itemProps1.xml><?xml version="1.0" encoding="utf-8"?>
<ds:datastoreItem xmlns:ds="http://schemas.openxmlformats.org/officeDocument/2006/customXml" ds:itemID="{E64A29E5-CA25-442A-9A51-19DE47EFE8BA}">
  <ds:schemaRefs>
    <ds:schemaRef ds:uri="1e4f4769-df54-42f3-94f3-a42d0f9c78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9D85C68-2088-4AB7-9F65-347252D33488}">
  <ds:schemaRefs>
    <ds:schemaRef ds:uri="http://schemas.microsoft.com/sharepoint/v3/contenttype/forms"/>
  </ds:schemaRefs>
</ds:datastoreItem>
</file>

<file path=customXml/itemProps3.xml><?xml version="1.0" encoding="utf-8"?>
<ds:datastoreItem xmlns:ds="http://schemas.openxmlformats.org/officeDocument/2006/customXml" ds:itemID="{CAD72DF1-6855-4EE3-A503-3FD29DA1DB80}">
  <ds:schemaRefs>
    <ds:schemaRef ds:uri="http://purl.org/dc/terms/"/>
    <ds:schemaRef ds:uri="http://schemas.microsoft.com/office/2006/metadata/properties"/>
    <ds:schemaRef ds:uri="http://purl.org/dc/elements/1.1/"/>
    <ds:schemaRef ds:uri="http://purl.org/dc/dcmitype/"/>
    <ds:schemaRef ds:uri="1e4f4769-df54-42f3-94f3-a42d0f9c7839"/>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
  <TotalTime>0</TotalTime>
  <Words>3693</Words>
  <Application>Microsoft Macintosh PowerPoint</Application>
  <PresentationFormat>Widescreen</PresentationFormat>
  <Paragraphs>311</Paragraphs>
  <Slides>39</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Aptos</vt:lpstr>
      <vt:lpstr>Arial</vt:lpstr>
      <vt:lpstr>Arial Narrow</vt:lpstr>
      <vt:lpstr>Calibri</vt:lpstr>
      <vt:lpstr>Courier New</vt:lpstr>
      <vt:lpstr>Courier New,monospace</vt:lpstr>
      <vt:lpstr>Segoe UI</vt:lpstr>
      <vt:lpstr>Tw Cen MT</vt:lpstr>
      <vt:lpstr>Tw Cen MT</vt:lpstr>
      <vt:lpstr>Tw Cen MT Condensed</vt:lpstr>
      <vt:lpstr>Wingdings 3</vt:lpstr>
      <vt:lpstr>Integral</vt:lpstr>
      <vt:lpstr>1_Integral</vt:lpstr>
      <vt:lpstr>Hybrid ViT - U-Net for Building Segmentation from Satellite Imagery</vt:lpstr>
      <vt:lpstr>Overview</vt:lpstr>
      <vt:lpstr>Motivation</vt:lpstr>
      <vt:lpstr>Research Question</vt:lpstr>
      <vt:lpstr>Related work</vt:lpstr>
      <vt:lpstr>Dataset</vt:lpstr>
      <vt:lpstr>Evaluation Metrics</vt:lpstr>
      <vt:lpstr>Our Approach</vt:lpstr>
      <vt:lpstr>PowerPoint Presentation</vt:lpstr>
      <vt:lpstr>TransUNet For Medical Image Segmentation</vt:lpstr>
      <vt:lpstr>What is TransUNet</vt:lpstr>
      <vt:lpstr>Our Model: VIt-UNet Hybrid</vt:lpstr>
      <vt:lpstr>Key Changes Made to  The Model</vt:lpstr>
      <vt:lpstr>PowerPoint Presentation</vt:lpstr>
      <vt:lpstr>PowerPoint Presentation</vt:lpstr>
      <vt:lpstr>Quick Overview of The Model Parameters</vt:lpstr>
      <vt:lpstr>Results</vt:lpstr>
      <vt:lpstr>Model Final Test Scores</vt:lpstr>
      <vt:lpstr>Comparing our DICE / F1 Score Against Other Models </vt:lpstr>
      <vt:lpstr>Histogram of Dice Coefficients</vt:lpstr>
      <vt:lpstr>Histogram of HD95 Scores</vt:lpstr>
      <vt:lpstr>Differences in Performance Across Different Cities </vt:lpstr>
      <vt:lpstr>Map of China  For Reference</vt:lpstr>
      <vt:lpstr>Example of Predicted Mask</vt:lpstr>
      <vt:lpstr>Example of Predicted Mask</vt:lpstr>
      <vt:lpstr>DICE Scores of 0</vt:lpstr>
      <vt:lpstr>DICE Scores of 1</vt:lpstr>
      <vt:lpstr>Top 5 Cases (Ignoring 0 &amp; 1 Dice Scores)</vt:lpstr>
      <vt:lpstr>Bottom 5 Cases (Ignoring 0 &amp; 1 Dice Scores)</vt:lpstr>
      <vt:lpstr>Looking at Performance of ArcGIS World Imagery</vt:lpstr>
      <vt:lpstr>Looking at Performance of ArcGIS World Imagery</vt:lpstr>
      <vt:lpstr>Insights</vt:lpstr>
      <vt:lpstr>Discussion &amp; Insights</vt:lpstr>
      <vt:lpstr>Limitations</vt:lpstr>
      <vt:lpstr>Future Work</vt:lpstr>
      <vt:lpstr>Conclusion</vt:lpstr>
      <vt:lpstr>Thank You</vt:lpstr>
      <vt:lpstr>Q&amp;A</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영규 고</dc:creator>
  <cp:lastModifiedBy>Irti Haq</cp:lastModifiedBy>
  <cp:revision>1</cp:revision>
  <dcterms:created xsi:type="dcterms:W3CDTF">2025-05-27T06:00:27Z</dcterms:created>
  <dcterms:modified xsi:type="dcterms:W3CDTF">2025-06-05T00:47:13Z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0x010100C596F0A1B261FA47B5385989A415D7E4</vt:lpwstr>
  </property>
</Properties>
</file>